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30"/>
  </p:notesMasterIdLst>
  <p:sldIdLst>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39" r:id="rId83"/>
    <p:sldId id="340" r:id="rId84"/>
    <p:sldId id="335" r:id="rId85"/>
    <p:sldId id="342" r:id="rId86"/>
    <p:sldId id="343" r:id="rId87"/>
    <p:sldId id="344" r:id="rId88"/>
    <p:sldId id="345" r:id="rId89"/>
    <p:sldId id="346" r:id="rId90"/>
    <p:sldId id="341" r:id="rId91"/>
    <p:sldId id="347" r:id="rId92"/>
    <p:sldId id="348" r:id="rId93"/>
    <p:sldId id="350" r:id="rId94"/>
    <p:sldId id="349"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14DF8CE-8215-4BE9-9E89-4417B614D3D6}">
          <p14:sldIdLst>
            <p14:sldId id="257"/>
            <p14:sldId id="258"/>
            <p14:sldId id="259"/>
          </p14:sldIdLst>
        </p14:section>
        <p14:section name="What is Technical Debt" id="{DB9B4879-7972-499B-9449-79BB7C6B2A2A}">
          <p14:sldIdLst>
            <p14:sldId id="260"/>
            <p14:sldId id="261"/>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 name="Pros and Cons of Technical Debt" id="{0657AB97-31BD-4A0B-99CC-1D062381DED0}">
          <p14:sldIdLst>
            <p14:sldId id="299"/>
            <p14:sldId id="300"/>
            <p14:sldId id="301"/>
          </p14:sldIdLst>
        </p14:section>
        <p14:section name="What causes technical debt?" id="{DEC94510-8355-4FFC-B328-2E6C7DCCEE2B}">
          <p14:sldIdLst>
            <p14:sldId id="302"/>
            <p14:sldId id="303"/>
            <p14:sldId id="304"/>
            <p14:sldId id="305"/>
            <p14:sldId id="306"/>
            <p14:sldId id="307"/>
            <p14:sldId id="308"/>
            <p14:sldId id="309"/>
            <p14:sldId id="310"/>
            <p14:sldId id="311"/>
            <p14:sldId id="312"/>
            <p14:sldId id="313"/>
            <p14:sldId id="314"/>
            <p14:sldId id="315"/>
            <p14:sldId id="316"/>
            <p14:sldId id="317"/>
          </p14:sldIdLst>
        </p14:section>
        <p14:section name="Types of Tehcnical Debt" id="{87F420E8-07DE-492A-8590-525322F507C9}">
          <p14:sldIdLst>
            <p14:sldId id="318"/>
            <p14:sldId id="319"/>
            <p14:sldId id="320"/>
            <p14:sldId id="321"/>
            <p14:sldId id="322"/>
            <p14:sldId id="323"/>
            <p14:sldId id="324"/>
            <p14:sldId id="325"/>
            <p14:sldId id="326"/>
            <p14:sldId id="327"/>
            <p14:sldId id="328"/>
            <p14:sldId id="329"/>
            <p14:sldId id="330"/>
            <p14:sldId id="331"/>
            <p14:sldId id="332"/>
          </p14:sldIdLst>
        </p14:section>
        <p14:section name="Technical Debt Identification" id="{7C59A496-24F7-4FF6-8351-7F5CFDA4026C}">
          <p14:sldIdLst>
            <p14:sldId id="333"/>
            <p14:sldId id="334"/>
            <p14:sldId id="336"/>
            <p14:sldId id="337"/>
            <p14:sldId id="338"/>
            <p14:sldId id="339"/>
            <p14:sldId id="340"/>
            <p14:sldId id="335"/>
            <p14:sldId id="342"/>
            <p14:sldId id="343"/>
            <p14:sldId id="344"/>
            <p14:sldId id="345"/>
            <p14:sldId id="346"/>
            <p14:sldId id="341"/>
          </p14:sldIdLst>
        </p14:section>
        <p14:section name="Opportunities to Identify Technical Debt" id="{0BE6D9E9-23C4-4FE8-9091-C30751295626}">
          <p14:sldIdLst>
            <p14:sldId id="347"/>
            <p14:sldId id="348"/>
            <p14:sldId id="350"/>
            <p14:sldId id="349"/>
            <p14:sldId id="351"/>
            <p14:sldId id="352"/>
            <p14:sldId id="353"/>
            <p14:sldId id="354"/>
            <p14:sldId id="355"/>
          </p14:sldIdLst>
        </p14:section>
        <p14:section name="Recoding Technical Debt" id="{A637478D-8A13-40B9-B7A5-772B2274E87D}">
          <p14:sldIdLst>
            <p14:sldId id="356"/>
            <p14:sldId id="357"/>
            <p14:sldId id="358"/>
            <p14:sldId id="359"/>
            <p14:sldId id="360"/>
            <p14:sldId id="361"/>
          </p14:sldIdLst>
        </p14:section>
        <p14:section name="Tracking Technical Debt" id="{7EA829F5-1EBD-46D2-BCAA-ECE4144FEAF7}">
          <p14:sldIdLst>
            <p14:sldId id="362"/>
            <p14:sldId id="363"/>
            <p14:sldId id="364"/>
            <p14:sldId id="365"/>
            <p14:sldId id="366"/>
            <p14:sldId id="367"/>
            <p14:sldId id="368"/>
            <p14:sldId id="369"/>
            <p14:sldId id="370"/>
          </p14:sldIdLst>
        </p14:section>
        <p14:section name="Technical Debt Ratio" id="{704C0323-3B69-4CC4-941B-DD0A40215B5B}">
          <p14:sldIdLst>
            <p14:sldId id="371"/>
            <p14:sldId id="372"/>
            <p14:sldId id="373"/>
            <p14:sldId id="374"/>
            <p14:sldId id="375"/>
          </p14:sldIdLst>
        </p14:section>
        <p14:section name="Summary" id="{0C6AD94A-D910-4241-8A46-16A9AC23E0F7}">
          <p14:sldIdLst>
            <p14:sldId id="376"/>
            <p14:sldId id="377"/>
            <p14:sldId id="378"/>
            <p14:sldId id="379"/>
            <p14:sldId id="380"/>
            <p14:sldId id="381"/>
            <p14:sldId id="382"/>
            <p14:sldId id="383"/>
            <p14:sldId id="3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CDCDCD"/>
    <a:srgbClr val="FAD839"/>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2" autoAdjust="0"/>
    <p:restoredTop sz="80583" autoAdjust="0"/>
  </p:normalViewPr>
  <p:slideViewPr>
    <p:cSldViewPr snapToGrid="0">
      <p:cViewPr varScale="1">
        <p:scale>
          <a:sx n="89" d="100"/>
          <a:sy n="89" d="100"/>
        </p:scale>
        <p:origin x="864" y="78"/>
      </p:cViewPr>
      <p:guideLst/>
    </p:cSldViewPr>
  </p:slideViewPr>
  <p:outlineViewPr>
    <p:cViewPr>
      <p:scale>
        <a:sx n="33" d="100"/>
        <a:sy n="33" d="100"/>
      </p:scale>
      <p:origin x="0" y="-2335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359EF-E382-4CAB-864F-AB23A06EE66C}" type="datetimeFigureOut">
              <a:rPr lang="en-US" smtClean="0"/>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0BC50-F528-4D7A-8435-588C734749E3}" type="slidenum">
              <a:rPr lang="en-US" smtClean="0"/>
              <a:t>‹#›</a:t>
            </a:fld>
            <a:endParaRPr lang="en-US"/>
          </a:p>
        </p:txBody>
      </p:sp>
    </p:spTree>
    <p:extLst>
      <p:ext uri="{BB962C8B-B14F-4D97-AF65-F5344CB8AC3E}">
        <p14:creationId xmlns:p14="http://schemas.microsoft.com/office/powerpoint/2010/main" val="1683545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software development team that was working on a project for a big client.  The project was complex, and the deadline was tight, so the team decided to take shortcuts and make quick fixes instead of following best practices.</a:t>
            </a:r>
          </a:p>
          <a:p>
            <a:endParaRPr lang="en-US" dirty="0"/>
          </a:p>
          <a:p>
            <a:r>
              <a:rPr lang="en-US" dirty="0"/>
              <a:t>At first, everything seemed to be going well.  The project was delivered on time and the client was happy with the results.</a:t>
            </a:r>
          </a:p>
          <a:p>
            <a:endParaRPr lang="en-US" dirty="0"/>
          </a:p>
          <a:p>
            <a:r>
              <a:rPr lang="en-US" dirty="0"/>
              <a:t>However, as time went on,</a:t>
            </a:r>
          </a:p>
        </p:txBody>
      </p:sp>
      <p:sp>
        <p:nvSpPr>
          <p:cNvPr id="4" name="Slide Number Placeholder 3"/>
          <p:cNvSpPr>
            <a:spLocks noGrp="1"/>
          </p:cNvSpPr>
          <p:nvPr>
            <p:ph type="sldNum" sz="quarter" idx="5"/>
          </p:nvPr>
        </p:nvSpPr>
        <p:spPr/>
        <p:txBody>
          <a:bodyPr/>
          <a:lstStyle/>
          <a:p>
            <a:fld id="{F1A0BC50-F528-4D7A-8435-588C734749E3}" type="slidenum">
              <a:rPr lang="en-US" smtClean="0"/>
              <a:t>5</a:t>
            </a:fld>
            <a:endParaRPr lang="en-US"/>
          </a:p>
        </p:txBody>
      </p:sp>
    </p:spTree>
    <p:extLst>
      <p:ext uri="{BB962C8B-B14F-4D97-AF65-F5344CB8AC3E}">
        <p14:creationId xmlns:p14="http://schemas.microsoft.com/office/powerpoint/2010/main" val="52979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then on, the team was more careful to follow best practices and avoid technical debt.  They learned the hard way about the importance of taking the time to do things right, even if it means delivering the project a little late.  They also made sure to prioritize their health and well-being, so that could continue to deliver high-quality software for their clients.</a:t>
            </a:r>
          </a:p>
        </p:txBody>
      </p:sp>
      <p:sp>
        <p:nvSpPr>
          <p:cNvPr id="4" name="Slide Number Placeholder 3"/>
          <p:cNvSpPr>
            <a:spLocks noGrp="1"/>
          </p:cNvSpPr>
          <p:nvPr>
            <p:ph type="sldNum" sz="quarter" idx="5"/>
          </p:nvPr>
        </p:nvSpPr>
        <p:spPr/>
        <p:txBody>
          <a:bodyPr/>
          <a:lstStyle/>
          <a:p>
            <a:fld id="{F1A0BC50-F528-4D7A-8435-588C734749E3}" type="slidenum">
              <a:rPr lang="en-US" smtClean="0"/>
              <a:t>14</a:t>
            </a:fld>
            <a:endParaRPr lang="en-US"/>
          </a:p>
        </p:txBody>
      </p:sp>
    </p:spTree>
    <p:extLst>
      <p:ext uri="{BB962C8B-B14F-4D97-AF65-F5344CB8AC3E}">
        <p14:creationId xmlns:p14="http://schemas.microsoft.com/office/powerpoint/2010/main" val="1413998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“Shipping first-time code is like going into debt.  A little debt speeds development so long as it is paid back promptly with a rewrite. Objects make the cost of this transaction tolerable.</a:t>
            </a:r>
          </a:p>
        </p:txBody>
      </p:sp>
      <p:sp>
        <p:nvSpPr>
          <p:cNvPr id="4" name="Slide Number Placeholder 3"/>
          <p:cNvSpPr>
            <a:spLocks noGrp="1"/>
          </p:cNvSpPr>
          <p:nvPr>
            <p:ph type="sldNum" sz="quarter" idx="5"/>
          </p:nvPr>
        </p:nvSpPr>
        <p:spPr/>
        <p:txBody>
          <a:bodyPr/>
          <a:lstStyle/>
          <a:p>
            <a:fld id="{F1A0BC50-F528-4D7A-8435-588C734749E3}" type="slidenum">
              <a:rPr lang="en-US" smtClean="0"/>
              <a:t>15</a:t>
            </a:fld>
            <a:endParaRPr lang="en-US"/>
          </a:p>
        </p:txBody>
      </p:sp>
    </p:spTree>
    <p:extLst>
      <p:ext uri="{BB962C8B-B14F-4D97-AF65-F5344CB8AC3E}">
        <p14:creationId xmlns:p14="http://schemas.microsoft.com/office/powerpoint/2010/main" val="1956887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danger occurs when the debt is not repaid.</a:t>
            </a:r>
          </a:p>
        </p:txBody>
      </p:sp>
      <p:sp>
        <p:nvSpPr>
          <p:cNvPr id="4" name="Slide Number Placeholder 3"/>
          <p:cNvSpPr>
            <a:spLocks noGrp="1"/>
          </p:cNvSpPr>
          <p:nvPr>
            <p:ph type="sldNum" sz="quarter" idx="5"/>
          </p:nvPr>
        </p:nvSpPr>
        <p:spPr/>
        <p:txBody>
          <a:bodyPr/>
          <a:lstStyle/>
          <a:p>
            <a:fld id="{F1A0BC50-F528-4D7A-8435-588C734749E3}" type="slidenum">
              <a:rPr lang="en-US" smtClean="0"/>
              <a:t>16</a:t>
            </a:fld>
            <a:endParaRPr lang="en-US"/>
          </a:p>
        </p:txBody>
      </p:sp>
    </p:spTree>
    <p:extLst>
      <p:ext uri="{BB962C8B-B14F-4D97-AF65-F5344CB8AC3E}">
        <p14:creationId xmlns:p14="http://schemas.microsoft.com/office/powerpoint/2010/main" val="3342422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minute spent on not-quite-right code counts as interest on that debt.</a:t>
            </a:r>
          </a:p>
        </p:txBody>
      </p:sp>
      <p:sp>
        <p:nvSpPr>
          <p:cNvPr id="4" name="Slide Number Placeholder 3"/>
          <p:cNvSpPr>
            <a:spLocks noGrp="1"/>
          </p:cNvSpPr>
          <p:nvPr>
            <p:ph type="sldNum" sz="quarter" idx="5"/>
          </p:nvPr>
        </p:nvSpPr>
        <p:spPr/>
        <p:txBody>
          <a:bodyPr/>
          <a:lstStyle/>
          <a:p>
            <a:fld id="{F1A0BC50-F528-4D7A-8435-588C734749E3}" type="slidenum">
              <a:rPr lang="en-US" smtClean="0"/>
              <a:t>17</a:t>
            </a:fld>
            <a:endParaRPr lang="en-US"/>
          </a:p>
        </p:txBody>
      </p:sp>
    </p:spTree>
    <p:extLst>
      <p:ext uri="{BB962C8B-B14F-4D97-AF65-F5344CB8AC3E}">
        <p14:creationId xmlns:p14="http://schemas.microsoft.com/office/powerpoint/2010/main" val="2723869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F1A0BC50-F528-4D7A-8435-588C734749E3}" type="slidenum">
              <a:rPr lang="en-US" smtClean="0"/>
              <a:t>18</a:t>
            </a:fld>
            <a:endParaRPr lang="en-US"/>
          </a:p>
        </p:txBody>
      </p:sp>
    </p:spTree>
    <p:extLst>
      <p:ext uri="{BB962C8B-B14F-4D97-AF65-F5344CB8AC3E}">
        <p14:creationId xmlns:p14="http://schemas.microsoft.com/office/powerpoint/2010/main" val="1764437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metaphor, doing things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19</a:t>
            </a:fld>
            <a:endParaRPr lang="en-US"/>
          </a:p>
        </p:txBody>
      </p:sp>
    </p:spTree>
    <p:extLst>
      <p:ext uri="{BB962C8B-B14F-4D97-AF65-F5344CB8AC3E}">
        <p14:creationId xmlns:p14="http://schemas.microsoft.com/office/powerpoint/2010/main" val="100470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and dirty way sets us up with a technical debt, which is similar to a financial debt.  Like a financial debt, the technical debt</a:t>
            </a:r>
          </a:p>
        </p:txBody>
      </p:sp>
      <p:sp>
        <p:nvSpPr>
          <p:cNvPr id="4" name="Slide Number Placeholder 3"/>
          <p:cNvSpPr>
            <a:spLocks noGrp="1"/>
          </p:cNvSpPr>
          <p:nvPr>
            <p:ph type="sldNum" sz="quarter" idx="5"/>
          </p:nvPr>
        </p:nvSpPr>
        <p:spPr/>
        <p:txBody>
          <a:bodyPr/>
          <a:lstStyle/>
          <a:p>
            <a:fld id="{F1A0BC50-F528-4D7A-8435-588C734749E3}" type="slidenum">
              <a:rPr lang="en-US" smtClean="0"/>
              <a:t>20</a:t>
            </a:fld>
            <a:endParaRPr lang="en-US"/>
          </a:p>
        </p:txBody>
      </p:sp>
    </p:spTree>
    <p:extLst>
      <p:ext uri="{BB962C8B-B14F-4D97-AF65-F5344CB8AC3E}">
        <p14:creationId xmlns:p14="http://schemas.microsoft.com/office/powerpoint/2010/main" val="299954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incurs interest payments, which come in the form of the </a:t>
            </a:r>
          </a:p>
        </p:txBody>
      </p:sp>
      <p:sp>
        <p:nvSpPr>
          <p:cNvPr id="4" name="Slide Number Placeholder 3"/>
          <p:cNvSpPr>
            <a:spLocks noGrp="1"/>
          </p:cNvSpPr>
          <p:nvPr>
            <p:ph type="sldNum" sz="quarter" idx="5"/>
          </p:nvPr>
        </p:nvSpPr>
        <p:spPr/>
        <p:txBody>
          <a:bodyPr/>
          <a:lstStyle/>
          <a:p>
            <a:fld id="{F1A0BC50-F528-4D7A-8435-588C734749E3}" type="slidenum">
              <a:rPr lang="en-US" smtClean="0"/>
              <a:t>21</a:t>
            </a:fld>
            <a:endParaRPr lang="en-US"/>
          </a:p>
        </p:txBody>
      </p:sp>
    </p:spTree>
    <p:extLst>
      <p:ext uri="{BB962C8B-B14F-4D97-AF65-F5344CB8AC3E}">
        <p14:creationId xmlns:p14="http://schemas.microsoft.com/office/powerpoint/2010/main" val="356248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F1A0BC50-F528-4D7A-8435-588C734749E3}" type="slidenum">
              <a:rPr lang="en-US" smtClean="0"/>
              <a:t>22</a:t>
            </a:fld>
            <a:endParaRPr lang="en-US"/>
          </a:p>
        </p:txBody>
      </p:sp>
    </p:spTree>
    <p:extLst>
      <p:ext uri="{BB962C8B-B14F-4D97-AF65-F5344CB8AC3E}">
        <p14:creationId xmlns:p14="http://schemas.microsoft.com/office/powerpoint/2010/main" val="79999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implied cost of additional</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23</a:t>
            </a:fld>
            <a:endParaRPr lang="en-US"/>
          </a:p>
        </p:txBody>
      </p:sp>
    </p:spTree>
    <p:extLst>
      <p:ext uri="{BB962C8B-B14F-4D97-AF65-F5344CB8AC3E}">
        <p14:creationId xmlns:p14="http://schemas.microsoft.com/office/powerpoint/2010/main" val="170424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realized that the shortcuts they had taken were causing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was difficult to read and maintain, which made it time-consuming and expensive to fix bugs.  The team also realized that they had neglected to properly document the code,</a:t>
            </a:r>
          </a:p>
        </p:txBody>
      </p:sp>
      <p:sp>
        <p:nvSpPr>
          <p:cNvPr id="4" name="Slide Number Placeholder 3"/>
          <p:cNvSpPr>
            <a:spLocks noGrp="1"/>
          </p:cNvSpPr>
          <p:nvPr>
            <p:ph type="sldNum" sz="quarter" idx="5"/>
          </p:nvPr>
        </p:nvSpPr>
        <p:spPr/>
        <p:txBody>
          <a:bodyPr/>
          <a:lstStyle/>
          <a:p>
            <a:fld id="{F1A0BC50-F528-4D7A-8435-588C734749E3}" type="slidenum">
              <a:rPr lang="en-US" smtClean="0"/>
              <a:t>6</a:t>
            </a:fld>
            <a:endParaRPr lang="en-US"/>
          </a:p>
        </p:txBody>
      </p:sp>
    </p:spTree>
    <p:extLst>
      <p:ext uri="{BB962C8B-B14F-4D97-AF65-F5344CB8AC3E}">
        <p14:creationId xmlns:p14="http://schemas.microsoft.com/office/powerpoint/2010/main" val="2702678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rework caused by</a:t>
            </a:r>
          </a:p>
        </p:txBody>
      </p:sp>
      <p:sp>
        <p:nvSpPr>
          <p:cNvPr id="4" name="Slide Number Placeholder 3"/>
          <p:cNvSpPr>
            <a:spLocks noGrp="1"/>
          </p:cNvSpPr>
          <p:nvPr>
            <p:ph type="sldNum" sz="quarter" idx="5"/>
          </p:nvPr>
        </p:nvSpPr>
        <p:spPr/>
        <p:txBody>
          <a:bodyPr/>
          <a:lstStyle/>
          <a:p>
            <a:fld id="{F1A0BC50-F528-4D7A-8435-588C734749E3}" type="slidenum">
              <a:rPr lang="en-US" smtClean="0"/>
              <a:t>24</a:t>
            </a:fld>
            <a:endParaRPr lang="en-US"/>
          </a:p>
        </p:txBody>
      </p:sp>
    </p:spTree>
    <p:extLst>
      <p:ext uri="{BB962C8B-B14F-4D97-AF65-F5344CB8AC3E}">
        <p14:creationId xmlns:p14="http://schemas.microsoft.com/office/powerpoint/2010/main" val="3605144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an easy (limited) solution now instead of using a</a:t>
            </a:r>
          </a:p>
        </p:txBody>
      </p:sp>
      <p:sp>
        <p:nvSpPr>
          <p:cNvPr id="4" name="Slide Number Placeholder 3"/>
          <p:cNvSpPr>
            <a:spLocks noGrp="1"/>
          </p:cNvSpPr>
          <p:nvPr>
            <p:ph type="sldNum" sz="quarter" idx="5"/>
          </p:nvPr>
        </p:nvSpPr>
        <p:spPr/>
        <p:txBody>
          <a:bodyPr/>
          <a:lstStyle/>
          <a:p>
            <a:fld id="{F1A0BC50-F528-4D7A-8435-588C734749E3}" type="slidenum">
              <a:rPr lang="en-US" smtClean="0"/>
              <a:t>25</a:t>
            </a:fld>
            <a:endParaRPr lang="en-US"/>
          </a:p>
        </p:txBody>
      </p:sp>
    </p:spTree>
    <p:extLst>
      <p:ext uri="{BB962C8B-B14F-4D97-AF65-F5344CB8AC3E}">
        <p14:creationId xmlns:p14="http://schemas.microsoft.com/office/powerpoint/2010/main" val="3233181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approach that would take longer</a:t>
            </a:r>
          </a:p>
        </p:txBody>
      </p:sp>
      <p:sp>
        <p:nvSpPr>
          <p:cNvPr id="4" name="Slide Number Placeholder 3"/>
          <p:cNvSpPr>
            <a:spLocks noGrp="1"/>
          </p:cNvSpPr>
          <p:nvPr>
            <p:ph type="sldNum" sz="quarter" idx="5"/>
          </p:nvPr>
        </p:nvSpPr>
        <p:spPr/>
        <p:txBody>
          <a:bodyPr/>
          <a:lstStyle/>
          <a:p>
            <a:fld id="{F1A0BC50-F528-4D7A-8435-588C734749E3}" type="slidenum">
              <a:rPr lang="en-US" smtClean="0"/>
              <a:t>26</a:t>
            </a:fld>
            <a:endParaRPr lang="en-US"/>
          </a:p>
        </p:txBody>
      </p:sp>
    </p:spTree>
    <p:extLst>
      <p:ext uri="{BB962C8B-B14F-4D97-AF65-F5344CB8AC3E}">
        <p14:creationId xmlns:p14="http://schemas.microsoft.com/office/powerpoint/2010/main" val="1761652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everything.</a:t>
            </a:r>
          </a:p>
        </p:txBody>
      </p:sp>
      <p:sp>
        <p:nvSpPr>
          <p:cNvPr id="4" name="Slide Number Placeholder 3"/>
          <p:cNvSpPr>
            <a:spLocks noGrp="1"/>
          </p:cNvSpPr>
          <p:nvPr>
            <p:ph type="sldNum" sz="quarter" idx="5"/>
          </p:nvPr>
        </p:nvSpPr>
        <p:spPr/>
        <p:txBody>
          <a:bodyPr/>
          <a:lstStyle/>
          <a:p>
            <a:fld id="{F1A0BC50-F528-4D7A-8435-588C734749E3}" type="slidenum">
              <a:rPr lang="en-US" smtClean="0"/>
              <a:t>35</a:t>
            </a:fld>
            <a:endParaRPr lang="en-US"/>
          </a:p>
        </p:txBody>
      </p:sp>
    </p:spTree>
    <p:extLst>
      <p:ext uri="{BB962C8B-B14F-4D97-AF65-F5344CB8AC3E}">
        <p14:creationId xmlns:p14="http://schemas.microsoft.com/office/powerpoint/2010/main" val="1667946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some point you starting having two different permissions for a specific action, like one kind of user can see a report and the other cannot.  The development team considers whether to create a full-fledged permission system, using a nice set of design patterns for it.  But at this point it really looks like over-engineering.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36</a:t>
            </a:fld>
            <a:endParaRPr lang="en-US"/>
          </a:p>
        </p:txBody>
      </p:sp>
    </p:spTree>
    <p:extLst>
      <p:ext uri="{BB962C8B-B14F-4D97-AF65-F5344CB8AC3E}">
        <p14:creationId xmlns:p14="http://schemas.microsoft.com/office/powerpoint/2010/main" val="66960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time later another things requires the differentiation of users, and then another, and another.  At this point, the developers realized that the code is starting to get messy, and the solution is to refactor the code to have a decent permission system.  But this refactoring will take time than just adding another method  But will simplify the code and make future permissions to be added one line of code, or even by just adding a row in the database.</a:t>
            </a:r>
          </a:p>
        </p:txBody>
      </p:sp>
      <p:sp>
        <p:nvSpPr>
          <p:cNvPr id="4" name="Slide Number Placeholder 3"/>
          <p:cNvSpPr>
            <a:spLocks noGrp="1"/>
          </p:cNvSpPr>
          <p:nvPr>
            <p:ph type="sldNum" sz="quarter" idx="5"/>
          </p:nvPr>
        </p:nvSpPr>
        <p:spPr/>
        <p:txBody>
          <a:bodyPr/>
          <a:lstStyle/>
          <a:p>
            <a:fld id="{F1A0BC50-F528-4D7A-8435-588C734749E3}" type="slidenum">
              <a:rPr lang="en-US" smtClean="0"/>
              <a:t>37</a:t>
            </a:fld>
            <a:endParaRPr lang="en-US"/>
          </a:p>
        </p:txBody>
      </p:sp>
    </p:spTree>
    <p:extLst>
      <p:ext uri="{BB962C8B-B14F-4D97-AF65-F5344CB8AC3E}">
        <p14:creationId xmlns:p14="http://schemas.microsoft.com/office/powerpoint/2010/main" val="1009865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company has the opportunity to add five customer in a week, but really need another permission change in a couple of days.</a:t>
            </a:r>
          </a:p>
          <a:p>
            <a:endParaRPr lang="en-US" dirty="0"/>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because this will make five potential customers sign a contract this week, rather than next week, or maybe never, if they dislike the fact that the company haven’t done their only request.</a:t>
            </a:r>
          </a:p>
        </p:txBody>
      </p:sp>
      <p:sp>
        <p:nvSpPr>
          <p:cNvPr id="4" name="Slide Number Placeholder 3"/>
          <p:cNvSpPr>
            <a:spLocks noGrp="1"/>
          </p:cNvSpPr>
          <p:nvPr>
            <p:ph type="sldNum" sz="quarter" idx="5"/>
          </p:nvPr>
        </p:nvSpPr>
        <p:spPr/>
        <p:txBody>
          <a:bodyPr/>
          <a:lstStyle/>
          <a:p>
            <a:fld id="{F1A0BC50-F528-4D7A-8435-588C734749E3}" type="slidenum">
              <a:rPr lang="en-US" smtClean="0"/>
              <a:t>38</a:t>
            </a:fld>
            <a:endParaRPr lang="en-US"/>
          </a:p>
        </p:txBody>
      </p:sp>
    </p:spTree>
    <p:extLst>
      <p:ext uri="{BB962C8B-B14F-4D97-AF65-F5344CB8AC3E}">
        <p14:creationId xmlns:p14="http://schemas.microsoft.com/office/powerpoint/2010/main" val="4286816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a:p>
            <a:endParaRPr lang="en-US" dirty="0"/>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40</a:t>
            </a:fld>
            <a:endParaRPr lang="en-US"/>
          </a:p>
        </p:txBody>
      </p:sp>
    </p:spTree>
    <p:extLst>
      <p:ext uri="{BB962C8B-B14F-4D97-AF65-F5344CB8AC3E}">
        <p14:creationId xmlns:p14="http://schemas.microsoft.com/office/powerpoint/2010/main" val="3179338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46</a:t>
            </a:fld>
            <a:endParaRPr lang="en-US"/>
          </a:p>
        </p:txBody>
      </p:sp>
    </p:spTree>
    <p:extLst>
      <p:ext uri="{BB962C8B-B14F-4D97-AF65-F5344CB8AC3E}">
        <p14:creationId xmlns:p14="http://schemas.microsoft.com/office/powerpoint/2010/main" val="2955335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47</a:t>
            </a:fld>
            <a:endParaRPr lang="en-US"/>
          </a:p>
        </p:txBody>
      </p:sp>
    </p:spTree>
    <p:extLst>
      <p:ext uri="{BB962C8B-B14F-4D97-AF65-F5344CB8AC3E}">
        <p14:creationId xmlns:p14="http://schemas.microsoft.com/office/powerpoint/2010/main" val="281637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made it difficult for new developers to understand how the system worked.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 team had not done enough testing, which resulted in a high number of bugs.  And the architecture of the system was overly complex, which made it difficult to make changes without breaking other parts of the system.</a:t>
            </a:r>
          </a:p>
        </p:txBody>
      </p:sp>
      <p:sp>
        <p:nvSpPr>
          <p:cNvPr id="4" name="Slide Number Placeholder 3"/>
          <p:cNvSpPr>
            <a:spLocks noGrp="1"/>
          </p:cNvSpPr>
          <p:nvPr>
            <p:ph type="sldNum" sz="quarter" idx="5"/>
          </p:nvPr>
        </p:nvSpPr>
        <p:spPr/>
        <p:txBody>
          <a:bodyPr/>
          <a:lstStyle/>
          <a:p>
            <a:fld id="{F1A0BC50-F528-4D7A-8435-588C734749E3}" type="slidenum">
              <a:rPr lang="en-US" smtClean="0"/>
              <a:t>7</a:t>
            </a:fld>
            <a:endParaRPr lang="en-US"/>
          </a:p>
        </p:txBody>
      </p:sp>
    </p:spTree>
    <p:extLst>
      <p:ext uri="{BB962C8B-B14F-4D97-AF65-F5344CB8AC3E}">
        <p14:creationId xmlns:p14="http://schemas.microsoft.com/office/powerpoint/2010/main" val="3056394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48</a:t>
            </a:fld>
            <a:endParaRPr lang="en-US"/>
          </a:p>
        </p:txBody>
      </p:sp>
    </p:spTree>
    <p:extLst>
      <p:ext uri="{BB962C8B-B14F-4D97-AF65-F5344CB8AC3E}">
        <p14:creationId xmlns:p14="http://schemas.microsoft.com/office/powerpoint/2010/main" val="3440737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49</a:t>
            </a:fld>
            <a:endParaRPr lang="en-US"/>
          </a:p>
        </p:txBody>
      </p:sp>
    </p:spTree>
    <p:extLst>
      <p:ext uri="{BB962C8B-B14F-4D97-AF65-F5344CB8AC3E}">
        <p14:creationId xmlns:p14="http://schemas.microsoft.com/office/powerpoint/2010/main" val="3881284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p:txBody>
      </p:sp>
      <p:sp>
        <p:nvSpPr>
          <p:cNvPr id="4" name="Slide Number Placeholder 3"/>
          <p:cNvSpPr>
            <a:spLocks noGrp="1"/>
          </p:cNvSpPr>
          <p:nvPr>
            <p:ph type="sldNum" sz="quarter" idx="5"/>
          </p:nvPr>
        </p:nvSpPr>
        <p:spPr/>
        <p:txBody>
          <a:bodyPr/>
          <a:lstStyle/>
          <a:p>
            <a:fld id="{F1A0BC50-F528-4D7A-8435-588C734749E3}" type="slidenum">
              <a:rPr lang="en-US" smtClean="0"/>
              <a:t>50</a:t>
            </a:fld>
            <a:endParaRPr lang="en-US"/>
          </a:p>
        </p:txBody>
      </p:sp>
    </p:spTree>
    <p:extLst>
      <p:ext uri="{BB962C8B-B14F-4D97-AF65-F5344CB8AC3E}">
        <p14:creationId xmlns:p14="http://schemas.microsoft.com/office/powerpoint/2010/main" val="1459335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51</a:t>
            </a:fld>
            <a:endParaRPr lang="en-US"/>
          </a:p>
        </p:txBody>
      </p:sp>
    </p:spTree>
    <p:extLst>
      <p:ext uri="{BB962C8B-B14F-4D97-AF65-F5344CB8AC3E}">
        <p14:creationId xmlns:p14="http://schemas.microsoft.com/office/powerpoint/2010/main" val="3409462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52</a:t>
            </a:fld>
            <a:endParaRPr lang="en-US"/>
          </a:p>
        </p:txBody>
      </p:sp>
    </p:spTree>
    <p:extLst>
      <p:ext uri="{BB962C8B-B14F-4D97-AF65-F5344CB8AC3E}">
        <p14:creationId xmlns:p14="http://schemas.microsoft.com/office/powerpoint/2010/main" val="1619815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53</a:t>
            </a:fld>
            <a:endParaRPr lang="en-US"/>
          </a:p>
        </p:txBody>
      </p:sp>
    </p:spTree>
    <p:extLst>
      <p:ext uri="{BB962C8B-B14F-4D97-AF65-F5344CB8AC3E}">
        <p14:creationId xmlns:p14="http://schemas.microsoft.com/office/powerpoint/2010/main" val="534040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54</a:t>
            </a:fld>
            <a:endParaRPr lang="en-US"/>
          </a:p>
        </p:txBody>
      </p:sp>
    </p:spTree>
    <p:extLst>
      <p:ext uri="{BB962C8B-B14F-4D97-AF65-F5344CB8AC3E}">
        <p14:creationId xmlns:p14="http://schemas.microsoft.com/office/powerpoint/2010/main" val="3043343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55</a:t>
            </a:fld>
            <a:endParaRPr lang="en-US"/>
          </a:p>
        </p:txBody>
      </p:sp>
    </p:spTree>
    <p:extLst>
      <p:ext uri="{BB962C8B-B14F-4D97-AF65-F5344CB8AC3E}">
        <p14:creationId xmlns:p14="http://schemas.microsoft.com/office/powerpoint/2010/main" val="195838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56</a:t>
            </a:fld>
            <a:endParaRPr lang="en-US"/>
          </a:p>
        </p:txBody>
      </p:sp>
    </p:spTree>
    <p:extLst>
      <p:ext uri="{BB962C8B-B14F-4D97-AF65-F5344CB8AC3E}">
        <p14:creationId xmlns:p14="http://schemas.microsoft.com/office/powerpoint/2010/main" val="2435869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57</a:t>
            </a:fld>
            <a:endParaRPr lang="en-US"/>
          </a:p>
        </p:txBody>
      </p:sp>
    </p:spTree>
    <p:extLst>
      <p:ext uri="{BB962C8B-B14F-4D97-AF65-F5344CB8AC3E}">
        <p14:creationId xmlns:p14="http://schemas.microsoft.com/office/powerpoint/2010/main" val="585650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of these problems, the team found themselves spending more and more time fixing bugs and maintaining the system instead of working on new features.</a:t>
            </a:r>
          </a:p>
        </p:txBody>
      </p:sp>
      <p:sp>
        <p:nvSpPr>
          <p:cNvPr id="4" name="Slide Number Placeholder 3"/>
          <p:cNvSpPr>
            <a:spLocks noGrp="1"/>
          </p:cNvSpPr>
          <p:nvPr>
            <p:ph type="sldNum" sz="quarter" idx="5"/>
          </p:nvPr>
        </p:nvSpPr>
        <p:spPr/>
        <p:txBody>
          <a:bodyPr/>
          <a:lstStyle/>
          <a:p>
            <a:fld id="{F1A0BC50-F528-4D7A-8435-588C734749E3}" type="slidenum">
              <a:rPr lang="en-US" smtClean="0"/>
              <a:t>8</a:t>
            </a:fld>
            <a:endParaRPr lang="en-US"/>
          </a:p>
        </p:txBody>
      </p:sp>
    </p:spTree>
    <p:extLst>
      <p:ext uri="{BB962C8B-B14F-4D97-AF65-F5344CB8AC3E}">
        <p14:creationId xmlns:p14="http://schemas.microsoft.com/office/powerpoint/2010/main" val="38645140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
        <p:nvSpPr>
          <p:cNvPr id="4" name="Slide Number Placeholder 3"/>
          <p:cNvSpPr>
            <a:spLocks noGrp="1"/>
          </p:cNvSpPr>
          <p:nvPr>
            <p:ph type="sldNum" sz="quarter" idx="5"/>
          </p:nvPr>
        </p:nvSpPr>
        <p:spPr/>
        <p:txBody>
          <a:bodyPr/>
          <a:lstStyle/>
          <a:p>
            <a:fld id="{F1A0BC50-F528-4D7A-8435-588C734749E3}" type="slidenum">
              <a:rPr lang="en-US" smtClean="0"/>
              <a:t>58</a:t>
            </a:fld>
            <a:endParaRPr lang="en-US"/>
          </a:p>
        </p:txBody>
      </p:sp>
    </p:spTree>
    <p:extLst>
      <p:ext uri="{BB962C8B-B14F-4D97-AF65-F5344CB8AC3E}">
        <p14:creationId xmlns:p14="http://schemas.microsoft.com/office/powerpoint/2010/main" val="164824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59</a:t>
            </a:fld>
            <a:endParaRPr lang="en-US"/>
          </a:p>
        </p:txBody>
      </p:sp>
    </p:spTree>
    <p:extLst>
      <p:ext uri="{BB962C8B-B14F-4D97-AF65-F5344CB8AC3E}">
        <p14:creationId xmlns:p14="http://schemas.microsoft.com/office/powerpoint/2010/main" val="83563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p:txBody>
      </p:sp>
      <p:sp>
        <p:nvSpPr>
          <p:cNvPr id="4" name="Slide Number Placeholder 3"/>
          <p:cNvSpPr>
            <a:spLocks noGrp="1"/>
          </p:cNvSpPr>
          <p:nvPr>
            <p:ph type="sldNum" sz="quarter" idx="5"/>
          </p:nvPr>
        </p:nvSpPr>
        <p:spPr/>
        <p:txBody>
          <a:bodyPr/>
          <a:lstStyle/>
          <a:p>
            <a:fld id="{F1A0BC50-F528-4D7A-8435-588C734749E3}" type="slidenum">
              <a:rPr lang="en-US" smtClean="0"/>
              <a:t>62</a:t>
            </a:fld>
            <a:endParaRPr lang="en-US"/>
          </a:p>
        </p:txBody>
      </p:sp>
    </p:spTree>
    <p:extLst>
      <p:ext uri="{BB962C8B-B14F-4D97-AF65-F5344CB8AC3E}">
        <p14:creationId xmlns:p14="http://schemas.microsoft.com/office/powerpoint/2010/main" val="1698020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p:txBody>
      </p:sp>
      <p:sp>
        <p:nvSpPr>
          <p:cNvPr id="4" name="Slide Number Placeholder 3"/>
          <p:cNvSpPr>
            <a:spLocks noGrp="1"/>
          </p:cNvSpPr>
          <p:nvPr>
            <p:ph type="sldNum" sz="quarter" idx="5"/>
          </p:nvPr>
        </p:nvSpPr>
        <p:spPr/>
        <p:txBody>
          <a:bodyPr/>
          <a:lstStyle/>
          <a:p>
            <a:fld id="{F1A0BC50-F528-4D7A-8435-588C734749E3}" type="slidenum">
              <a:rPr lang="en-US" smtClean="0"/>
              <a:t>63</a:t>
            </a:fld>
            <a:endParaRPr lang="en-US"/>
          </a:p>
        </p:txBody>
      </p:sp>
    </p:spTree>
    <p:extLst>
      <p:ext uri="{BB962C8B-B14F-4D97-AF65-F5344CB8AC3E}">
        <p14:creationId xmlns:p14="http://schemas.microsoft.com/office/powerpoint/2010/main" val="1923144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p:txBody>
      </p:sp>
      <p:sp>
        <p:nvSpPr>
          <p:cNvPr id="4" name="Slide Number Placeholder 3"/>
          <p:cNvSpPr>
            <a:spLocks noGrp="1"/>
          </p:cNvSpPr>
          <p:nvPr>
            <p:ph type="sldNum" sz="quarter" idx="5"/>
          </p:nvPr>
        </p:nvSpPr>
        <p:spPr/>
        <p:txBody>
          <a:bodyPr/>
          <a:lstStyle/>
          <a:p>
            <a:fld id="{F1A0BC50-F528-4D7A-8435-588C734749E3}" type="slidenum">
              <a:rPr lang="en-US" smtClean="0"/>
              <a:t>64</a:t>
            </a:fld>
            <a:endParaRPr lang="en-US"/>
          </a:p>
        </p:txBody>
      </p:sp>
    </p:spTree>
    <p:extLst>
      <p:ext uri="{BB962C8B-B14F-4D97-AF65-F5344CB8AC3E}">
        <p14:creationId xmlns:p14="http://schemas.microsoft.com/office/powerpoint/2010/main" val="154969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p:txBody>
      </p:sp>
      <p:sp>
        <p:nvSpPr>
          <p:cNvPr id="4" name="Slide Number Placeholder 3"/>
          <p:cNvSpPr>
            <a:spLocks noGrp="1"/>
          </p:cNvSpPr>
          <p:nvPr>
            <p:ph type="sldNum" sz="quarter" idx="5"/>
          </p:nvPr>
        </p:nvSpPr>
        <p:spPr/>
        <p:txBody>
          <a:bodyPr/>
          <a:lstStyle/>
          <a:p>
            <a:fld id="{F1A0BC50-F528-4D7A-8435-588C734749E3}" type="slidenum">
              <a:rPr lang="en-US" smtClean="0"/>
              <a:t>65</a:t>
            </a:fld>
            <a:endParaRPr lang="en-US"/>
          </a:p>
        </p:txBody>
      </p:sp>
    </p:spTree>
    <p:extLst>
      <p:ext uri="{BB962C8B-B14F-4D97-AF65-F5344CB8AC3E}">
        <p14:creationId xmlns:p14="http://schemas.microsoft.com/office/powerpoint/2010/main" val="486056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p:txBody>
      </p:sp>
      <p:sp>
        <p:nvSpPr>
          <p:cNvPr id="4" name="Slide Number Placeholder 3"/>
          <p:cNvSpPr>
            <a:spLocks noGrp="1"/>
          </p:cNvSpPr>
          <p:nvPr>
            <p:ph type="sldNum" sz="quarter" idx="5"/>
          </p:nvPr>
        </p:nvSpPr>
        <p:spPr/>
        <p:txBody>
          <a:bodyPr/>
          <a:lstStyle/>
          <a:p>
            <a:fld id="{F1A0BC50-F528-4D7A-8435-588C734749E3}" type="slidenum">
              <a:rPr lang="en-US" smtClean="0"/>
              <a:t>66</a:t>
            </a:fld>
            <a:endParaRPr lang="en-US"/>
          </a:p>
        </p:txBody>
      </p:sp>
    </p:spTree>
    <p:extLst>
      <p:ext uri="{BB962C8B-B14F-4D97-AF65-F5344CB8AC3E}">
        <p14:creationId xmlns:p14="http://schemas.microsoft.com/office/powerpoint/2010/main" val="1841907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p:txBody>
      </p:sp>
      <p:sp>
        <p:nvSpPr>
          <p:cNvPr id="4" name="Slide Number Placeholder 3"/>
          <p:cNvSpPr>
            <a:spLocks noGrp="1"/>
          </p:cNvSpPr>
          <p:nvPr>
            <p:ph type="sldNum" sz="quarter" idx="5"/>
          </p:nvPr>
        </p:nvSpPr>
        <p:spPr/>
        <p:txBody>
          <a:bodyPr/>
          <a:lstStyle/>
          <a:p>
            <a:fld id="{F1A0BC50-F528-4D7A-8435-588C734749E3}" type="slidenum">
              <a:rPr lang="en-US" smtClean="0"/>
              <a:t>67</a:t>
            </a:fld>
            <a:endParaRPr lang="en-US"/>
          </a:p>
        </p:txBody>
      </p:sp>
    </p:spTree>
    <p:extLst>
      <p:ext uri="{BB962C8B-B14F-4D97-AF65-F5344CB8AC3E}">
        <p14:creationId xmlns:p14="http://schemas.microsoft.com/office/powerpoint/2010/main" val="118992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68</a:t>
            </a:fld>
            <a:endParaRPr lang="en-US"/>
          </a:p>
        </p:txBody>
      </p:sp>
    </p:spTree>
    <p:extLst>
      <p:ext uri="{BB962C8B-B14F-4D97-AF65-F5344CB8AC3E}">
        <p14:creationId xmlns:p14="http://schemas.microsoft.com/office/powerpoint/2010/main" val="32130757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69</a:t>
            </a:fld>
            <a:endParaRPr lang="en-US"/>
          </a:p>
        </p:txBody>
      </p:sp>
    </p:spTree>
    <p:extLst>
      <p:ext uri="{BB962C8B-B14F-4D97-AF65-F5344CB8AC3E}">
        <p14:creationId xmlns:p14="http://schemas.microsoft.com/office/powerpoint/2010/main" val="94759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was also becoming frustrated because the system was not performing as well as they had hoped.</a:t>
            </a:r>
          </a:p>
          <a:p>
            <a:endParaRPr lang="en-US" dirty="0"/>
          </a:p>
          <a:p>
            <a:r>
              <a:rPr lang="en-US" dirty="0"/>
              <a:t>The team eventually realized that the shortcuts they had taken were the cause of their problems.  They had accumulated a significant amount of technical debt, which as making it difficult for them to deliver the quality software that their client required.</a:t>
            </a:r>
          </a:p>
        </p:txBody>
      </p:sp>
      <p:sp>
        <p:nvSpPr>
          <p:cNvPr id="4" name="Slide Number Placeholder 3"/>
          <p:cNvSpPr>
            <a:spLocks noGrp="1"/>
          </p:cNvSpPr>
          <p:nvPr>
            <p:ph type="sldNum" sz="quarter" idx="5"/>
          </p:nvPr>
        </p:nvSpPr>
        <p:spPr/>
        <p:txBody>
          <a:bodyPr/>
          <a:lstStyle/>
          <a:p>
            <a:fld id="{F1A0BC50-F528-4D7A-8435-588C734749E3}" type="slidenum">
              <a:rPr lang="en-US" smtClean="0"/>
              <a:t>9</a:t>
            </a:fld>
            <a:endParaRPr lang="en-US"/>
          </a:p>
        </p:txBody>
      </p:sp>
    </p:spTree>
    <p:extLst>
      <p:ext uri="{BB962C8B-B14F-4D97-AF65-F5344CB8AC3E}">
        <p14:creationId xmlns:p14="http://schemas.microsoft.com/office/powerpoint/2010/main" val="2877533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70</a:t>
            </a:fld>
            <a:endParaRPr lang="en-US"/>
          </a:p>
        </p:txBody>
      </p:sp>
    </p:spTree>
    <p:extLst>
      <p:ext uri="{BB962C8B-B14F-4D97-AF65-F5344CB8AC3E}">
        <p14:creationId xmlns:p14="http://schemas.microsoft.com/office/powerpoint/2010/main" val="752497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71</a:t>
            </a:fld>
            <a:endParaRPr lang="en-US"/>
          </a:p>
        </p:txBody>
      </p:sp>
    </p:spTree>
    <p:extLst>
      <p:ext uri="{BB962C8B-B14F-4D97-AF65-F5344CB8AC3E}">
        <p14:creationId xmlns:p14="http://schemas.microsoft.com/office/powerpoint/2010/main" val="4117609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72</a:t>
            </a:fld>
            <a:endParaRPr lang="en-US"/>
          </a:p>
        </p:txBody>
      </p:sp>
    </p:spTree>
    <p:extLst>
      <p:ext uri="{BB962C8B-B14F-4D97-AF65-F5344CB8AC3E}">
        <p14:creationId xmlns:p14="http://schemas.microsoft.com/office/powerpoint/2010/main" val="211564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73</a:t>
            </a:fld>
            <a:endParaRPr lang="en-US"/>
          </a:p>
        </p:txBody>
      </p:sp>
    </p:spTree>
    <p:extLst>
      <p:ext uri="{BB962C8B-B14F-4D97-AF65-F5344CB8AC3E}">
        <p14:creationId xmlns:p14="http://schemas.microsoft.com/office/powerpoint/2010/main" val="28870648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74</a:t>
            </a:fld>
            <a:endParaRPr lang="en-US"/>
          </a:p>
        </p:txBody>
      </p:sp>
    </p:spTree>
    <p:extLst>
      <p:ext uri="{BB962C8B-B14F-4D97-AF65-F5344CB8AC3E}">
        <p14:creationId xmlns:p14="http://schemas.microsoft.com/office/powerpoint/2010/main" val="3003428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77</a:t>
            </a:fld>
            <a:endParaRPr lang="en-US"/>
          </a:p>
        </p:txBody>
      </p:sp>
    </p:spTree>
    <p:extLst>
      <p:ext uri="{BB962C8B-B14F-4D97-AF65-F5344CB8AC3E}">
        <p14:creationId xmlns:p14="http://schemas.microsoft.com/office/powerpoint/2010/main" val="7941599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78</a:t>
            </a:fld>
            <a:endParaRPr lang="en-US"/>
          </a:p>
        </p:txBody>
      </p:sp>
    </p:spTree>
    <p:extLst>
      <p:ext uri="{BB962C8B-B14F-4D97-AF65-F5344CB8AC3E}">
        <p14:creationId xmlns:p14="http://schemas.microsoft.com/office/powerpoint/2010/main" val="2537834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79</a:t>
            </a:fld>
            <a:endParaRPr lang="en-US"/>
          </a:p>
        </p:txBody>
      </p:sp>
    </p:spTree>
    <p:extLst>
      <p:ext uri="{BB962C8B-B14F-4D97-AF65-F5344CB8AC3E}">
        <p14:creationId xmlns:p14="http://schemas.microsoft.com/office/powerpoint/2010/main" val="4057845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80</a:t>
            </a:fld>
            <a:endParaRPr lang="en-US"/>
          </a:p>
        </p:txBody>
      </p:sp>
    </p:spTree>
    <p:extLst>
      <p:ext uri="{BB962C8B-B14F-4D97-AF65-F5344CB8AC3E}">
        <p14:creationId xmlns:p14="http://schemas.microsoft.com/office/powerpoint/2010/main" val="1582979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81</a:t>
            </a:fld>
            <a:endParaRPr lang="en-US"/>
          </a:p>
        </p:txBody>
      </p:sp>
    </p:spTree>
    <p:extLst>
      <p:ext uri="{BB962C8B-B14F-4D97-AF65-F5344CB8AC3E}">
        <p14:creationId xmlns:p14="http://schemas.microsoft.com/office/powerpoint/2010/main" val="426148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stress of the situation was waking a toll on the team.  Developers were working long hours and feeling overwhelmed, which was affecting their morale and their health.</a:t>
            </a:r>
          </a:p>
        </p:txBody>
      </p:sp>
      <p:sp>
        <p:nvSpPr>
          <p:cNvPr id="4" name="Slide Number Placeholder 3"/>
          <p:cNvSpPr>
            <a:spLocks noGrp="1"/>
          </p:cNvSpPr>
          <p:nvPr>
            <p:ph type="sldNum" sz="quarter" idx="5"/>
          </p:nvPr>
        </p:nvSpPr>
        <p:spPr/>
        <p:txBody>
          <a:bodyPr/>
          <a:lstStyle/>
          <a:p>
            <a:fld id="{F1A0BC50-F528-4D7A-8435-588C734749E3}" type="slidenum">
              <a:rPr lang="en-US" smtClean="0"/>
              <a:t>10</a:t>
            </a:fld>
            <a:endParaRPr lang="en-US"/>
          </a:p>
        </p:txBody>
      </p:sp>
    </p:spTree>
    <p:extLst>
      <p:ext uri="{BB962C8B-B14F-4D97-AF65-F5344CB8AC3E}">
        <p14:creationId xmlns:p14="http://schemas.microsoft.com/office/powerpoint/2010/main" val="36552789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82</a:t>
            </a:fld>
            <a:endParaRPr lang="en-US"/>
          </a:p>
        </p:txBody>
      </p:sp>
    </p:spTree>
    <p:extLst>
      <p:ext uri="{BB962C8B-B14F-4D97-AF65-F5344CB8AC3E}">
        <p14:creationId xmlns:p14="http://schemas.microsoft.com/office/powerpoint/2010/main" val="1591979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sz="quarter" idx="5"/>
          </p:nvPr>
        </p:nvSpPr>
        <p:spPr/>
        <p:txBody>
          <a:bodyPr/>
          <a:lstStyle/>
          <a:p>
            <a:fld id="{F1A0BC50-F528-4D7A-8435-588C734749E3}" type="slidenum">
              <a:rPr lang="en-US" smtClean="0"/>
              <a:t>83</a:t>
            </a:fld>
            <a:endParaRPr lang="en-US"/>
          </a:p>
        </p:txBody>
      </p:sp>
    </p:spTree>
    <p:extLst>
      <p:ext uri="{BB962C8B-B14F-4D97-AF65-F5344CB8AC3E}">
        <p14:creationId xmlns:p14="http://schemas.microsoft.com/office/powerpoint/2010/main" val="2268080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there inconsistent user experiences for the same processes?</a:t>
            </a:r>
          </a:p>
        </p:txBody>
      </p:sp>
      <p:sp>
        <p:nvSpPr>
          <p:cNvPr id="4" name="Slide Number Placeholder 3"/>
          <p:cNvSpPr>
            <a:spLocks noGrp="1"/>
          </p:cNvSpPr>
          <p:nvPr>
            <p:ph type="sldNum" sz="quarter" idx="5"/>
          </p:nvPr>
        </p:nvSpPr>
        <p:spPr/>
        <p:txBody>
          <a:bodyPr/>
          <a:lstStyle/>
          <a:p>
            <a:fld id="{F1A0BC50-F528-4D7A-8435-588C734749E3}" type="slidenum">
              <a:rPr lang="en-US" smtClean="0"/>
              <a:t>84</a:t>
            </a:fld>
            <a:endParaRPr lang="en-US"/>
          </a:p>
        </p:txBody>
      </p:sp>
    </p:spTree>
    <p:extLst>
      <p:ext uri="{BB962C8B-B14F-4D97-AF65-F5344CB8AC3E}">
        <p14:creationId xmlns:p14="http://schemas.microsoft.com/office/powerpoint/2010/main" val="2212666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following the same reusable frameworks?</a:t>
            </a:r>
          </a:p>
        </p:txBody>
      </p:sp>
      <p:sp>
        <p:nvSpPr>
          <p:cNvPr id="4" name="Slide Number Placeholder 3"/>
          <p:cNvSpPr>
            <a:spLocks noGrp="1"/>
          </p:cNvSpPr>
          <p:nvPr>
            <p:ph type="sldNum" sz="quarter" idx="5"/>
          </p:nvPr>
        </p:nvSpPr>
        <p:spPr/>
        <p:txBody>
          <a:bodyPr/>
          <a:lstStyle/>
          <a:p>
            <a:fld id="{F1A0BC50-F528-4D7A-8435-588C734749E3}" type="slidenum">
              <a:rPr lang="en-US" smtClean="0"/>
              <a:t>85</a:t>
            </a:fld>
            <a:endParaRPr lang="en-US"/>
          </a:p>
        </p:txBody>
      </p:sp>
    </p:spTree>
    <p:extLst>
      <p:ext uri="{BB962C8B-B14F-4D97-AF65-F5344CB8AC3E}">
        <p14:creationId xmlns:p14="http://schemas.microsoft.com/office/powerpoint/2010/main" val="1952856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built following best practices?</a:t>
            </a:r>
          </a:p>
        </p:txBody>
      </p:sp>
      <p:sp>
        <p:nvSpPr>
          <p:cNvPr id="4" name="Slide Number Placeholder 3"/>
          <p:cNvSpPr>
            <a:spLocks noGrp="1"/>
          </p:cNvSpPr>
          <p:nvPr>
            <p:ph type="sldNum" sz="quarter" idx="5"/>
          </p:nvPr>
        </p:nvSpPr>
        <p:spPr/>
        <p:txBody>
          <a:bodyPr/>
          <a:lstStyle/>
          <a:p>
            <a:fld id="{F1A0BC50-F528-4D7A-8435-588C734749E3}" type="slidenum">
              <a:rPr lang="en-US" smtClean="0"/>
              <a:t>86</a:t>
            </a:fld>
            <a:endParaRPr lang="en-US"/>
          </a:p>
        </p:txBody>
      </p:sp>
    </p:spTree>
    <p:extLst>
      <p:ext uri="{BB962C8B-B14F-4D97-AF65-F5344CB8AC3E}">
        <p14:creationId xmlns:p14="http://schemas.microsoft.com/office/powerpoint/2010/main" val="1343520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deployments or package validations taking too long?</a:t>
            </a:r>
          </a:p>
        </p:txBody>
      </p:sp>
      <p:sp>
        <p:nvSpPr>
          <p:cNvPr id="4" name="Slide Number Placeholder 3"/>
          <p:cNvSpPr>
            <a:spLocks noGrp="1"/>
          </p:cNvSpPr>
          <p:nvPr>
            <p:ph type="sldNum" sz="quarter" idx="5"/>
          </p:nvPr>
        </p:nvSpPr>
        <p:spPr/>
        <p:txBody>
          <a:bodyPr/>
          <a:lstStyle/>
          <a:p>
            <a:fld id="{F1A0BC50-F528-4D7A-8435-588C734749E3}" type="slidenum">
              <a:rPr lang="en-US" smtClean="0"/>
              <a:t>87</a:t>
            </a:fld>
            <a:endParaRPr lang="en-US"/>
          </a:p>
        </p:txBody>
      </p:sp>
    </p:spTree>
    <p:extLst>
      <p:ext uri="{BB962C8B-B14F-4D97-AF65-F5344CB8AC3E}">
        <p14:creationId xmlns:p14="http://schemas.microsoft.com/office/powerpoint/2010/main" val="2418650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limits being exceeded, or are users seeing errors for SQL, DML record locks, API calls, or CPU time limits?</a:t>
            </a:r>
          </a:p>
        </p:txBody>
      </p:sp>
      <p:sp>
        <p:nvSpPr>
          <p:cNvPr id="4" name="Slide Number Placeholder 3"/>
          <p:cNvSpPr>
            <a:spLocks noGrp="1"/>
          </p:cNvSpPr>
          <p:nvPr>
            <p:ph type="sldNum" sz="quarter" idx="5"/>
          </p:nvPr>
        </p:nvSpPr>
        <p:spPr/>
        <p:txBody>
          <a:bodyPr/>
          <a:lstStyle/>
          <a:p>
            <a:fld id="{F1A0BC50-F528-4D7A-8435-588C734749E3}" type="slidenum">
              <a:rPr lang="en-US" smtClean="0"/>
              <a:t>88</a:t>
            </a:fld>
            <a:endParaRPr lang="en-US"/>
          </a:p>
        </p:txBody>
      </p:sp>
    </p:spTree>
    <p:extLst>
      <p:ext uri="{BB962C8B-B14F-4D97-AF65-F5344CB8AC3E}">
        <p14:creationId xmlns:p14="http://schemas.microsoft.com/office/powerpoint/2010/main" val="36031580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aspiring Software Craftsmen we are raising the bar of professional software development by practicing it and helping others learn the craft.  Through this work we have come to value.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92</a:t>
            </a:fld>
            <a:endParaRPr lang="en-US"/>
          </a:p>
        </p:txBody>
      </p:sp>
    </p:spTree>
    <p:extLst>
      <p:ext uri="{BB962C8B-B14F-4D97-AF65-F5344CB8AC3E}">
        <p14:creationId xmlns:p14="http://schemas.microsoft.com/office/powerpoint/2010/main" val="40679305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95</a:t>
            </a:fld>
            <a:endParaRPr lang="en-US"/>
          </a:p>
        </p:txBody>
      </p:sp>
    </p:spTree>
    <p:extLst>
      <p:ext uri="{BB962C8B-B14F-4D97-AF65-F5344CB8AC3E}">
        <p14:creationId xmlns:p14="http://schemas.microsoft.com/office/powerpoint/2010/main" val="15814818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100</a:t>
            </a:fld>
            <a:endParaRPr lang="en-US"/>
          </a:p>
        </p:txBody>
      </p:sp>
    </p:spTree>
    <p:extLst>
      <p:ext uri="{BB962C8B-B14F-4D97-AF65-F5344CB8AC3E}">
        <p14:creationId xmlns:p14="http://schemas.microsoft.com/office/powerpoint/2010/main" val="2925662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started to look for new jobs because they did not want to work on a project that was so difficult to maintain.</a:t>
            </a:r>
          </a:p>
          <a:p>
            <a:endParaRPr lang="en-US" dirty="0"/>
          </a:p>
          <a:p>
            <a:r>
              <a:rPr lang="en-US" dirty="0"/>
              <a:t>In the end, the team realized that the shortcuts they had taken were the cause of their problem.  They had accumulated a significant amount of technical debt, which was making it difficult for them to deliver the quality software that their client required.</a:t>
            </a:r>
          </a:p>
        </p:txBody>
      </p:sp>
      <p:sp>
        <p:nvSpPr>
          <p:cNvPr id="4" name="Slide Number Placeholder 3"/>
          <p:cNvSpPr>
            <a:spLocks noGrp="1"/>
          </p:cNvSpPr>
          <p:nvPr>
            <p:ph type="sldNum" sz="quarter" idx="5"/>
          </p:nvPr>
        </p:nvSpPr>
        <p:spPr/>
        <p:txBody>
          <a:bodyPr/>
          <a:lstStyle/>
          <a:p>
            <a:fld id="{F1A0BC50-F528-4D7A-8435-588C734749E3}" type="slidenum">
              <a:rPr lang="en-US" smtClean="0"/>
              <a:t>11</a:t>
            </a:fld>
            <a:endParaRPr lang="en-US"/>
          </a:p>
        </p:txBody>
      </p:sp>
    </p:spTree>
    <p:extLst>
      <p:ext uri="{BB962C8B-B14F-4D97-AF65-F5344CB8AC3E}">
        <p14:creationId xmlns:p14="http://schemas.microsoft.com/office/powerpoint/2010/main" val="1811065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101</a:t>
            </a:fld>
            <a:endParaRPr lang="en-US"/>
          </a:p>
        </p:txBody>
      </p:sp>
    </p:spTree>
    <p:extLst>
      <p:ext uri="{BB962C8B-B14F-4D97-AF65-F5344CB8AC3E}">
        <p14:creationId xmlns:p14="http://schemas.microsoft.com/office/powerpoint/2010/main" val="11504540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F1A0BC50-F528-4D7A-8435-588C734749E3}" type="slidenum">
              <a:rPr lang="en-US" smtClean="0"/>
              <a:t>102</a:t>
            </a:fld>
            <a:endParaRPr lang="en-US"/>
          </a:p>
        </p:txBody>
      </p:sp>
    </p:spTree>
    <p:extLst>
      <p:ext uri="{BB962C8B-B14F-4D97-AF65-F5344CB8AC3E}">
        <p14:creationId xmlns:p14="http://schemas.microsoft.com/office/powerpoint/2010/main" val="3648949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By linking technical debt projects to measurable business outcomes, you make it easier to boost their priority, get approval for such projects, and make sure everyone understands the outcomes and why they are relevant to the entire company.</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103</a:t>
            </a:fld>
            <a:endParaRPr lang="en-US"/>
          </a:p>
        </p:txBody>
      </p:sp>
    </p:spTree>
    <p:extLst>
      <p:ext uri="{BB962C8B-B14F-4D97-AF65-F5344CB8AC3E}">
        <p14:creationId xmlns:p14="http://schemas.microsoft.com/office/powerpoint/2010/main" val="17447939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endParaRPr lang="en-US" u="none" dirty="0"/>
          </a:p>
          <a:p>
            <a:r>
              <a:rPr lang="en-US" u="none" dirty="0"/>
              <a:t>Complexity – 1 to 5; how hard is it to solve the problem</a:t>
            </a:r>
          </a:p>
          <a:p>
            <a:endParaRPr lang="en-US" u="none" dirty="0"/>
          </a:p>
          <a:p>
            <a:r>
              <a:rPr lang="en-US" u="none" dirty="0"/>
              <a:t>Reward – 1 to 5 where 1 is a nice to have and 5 is a significantly measurable improvement both from a performance, security, complexity, etc. point of view</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104</a:t>
            </a:fld>
            <a:endParaRPr lang="en-US"/>
          </a:p>
        </p:txBody>
      </p:sp>
    </p:spTree>
    <p:extLst>
      <p:ext uri="{BB962C8B-B14F-4D97-AF65-F5344CB8AC3E}">
        <p14:creationId xmlns:p14="http://schemas.microsoft.com/office/powerpoint/2010/main" val="21072311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AirPort, PowerBooks, MacBook Pro, iPod</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114</a:t>
            </a:fld>
            <a:endParaRPr lang="en-US"/>
          </a:p>
        </p:txBody>
      </p:sp>
    </p:spTree>
    <p:extLst>
      <p:ext uri="{BB962C8B-B14F-4D97-AF65-F5344CB8AC3E}">
        <p14:creationId xmlns:p14="http://schemas.microsoft.com/office/powerpoint/2010/main" val="3201126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ratio can show the technical debt as a relationship between the cost to fix the software system and the cost of developing it.</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115</a:t>
            </a:fld>
            <a:endParaRPr lang="en-US"/>
          </a:p>
        </p:txBody>
      </p:sp>
    </p:spTree>
    <p:extLst>
      <p:ext uri="{BB962C8B-B14F-4D97-AF65-F5344CB8AC3E}">
        <p14:creationId xmlns:p14="http://schemas.microsoft.com/office/powerpoint/2010/main" val="32449957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120</a:t>
            </a:fld>
            <a:endParaRPr lang="en-US"/>
          </a:p>
        </p:txBody>
      </p:sp>
    </p:spTree>
    <p:extLst>
      <p:ext uri="{BB962C8B-B14F-4D97-AF65-F5344CB8AC3E}">
        <p14:creationId xmlns:p14="http://schemas.microsoft.com/office/powerpoint/2010/main" val="7380249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121</a:t>
            </a:fld>
            <a:endParaRPr lang="en-US"/>
          </a:p>
        </p:txBody>
      </p:sp>
    </p:spTree>
    <p:extLst>
      <p:ext uri="{BB962C8B-B14F-4D97-AF65-F5344CB8AC3E}">
        <p14:creationId xmlns:p14="http://schemas.microsoft.com/office/powerpoint/2010/main" val="41225881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F1A0BC50-F528-4D7A-8435-588C734749E3}" type="slidenum">
              <a:rPr lang="en-US" smtClean="0"/>
              <a:t>122</a:t>
            </a:fld>
            <a:endParaRPr lang="en-US"/>
          </a:p>
        </p:txBody>
      </p:sp>
    </p:spTree>
    <p:extLst>
      <p:ext uri="{BB962C8B-B14F-4D97-AF65-F5344CB8AC3E}">
        <p14:creationId xmlns:p14="http://schemas.microsoft.com/office/powerpoint/2010/main" val="26374524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
        <p:nvSpPr>
          <p:cNvPr id="4" name="Slide Number Placeholder 3"/>
          <p:cNvSpPr>
            <a:spLocks noGrp="1"/>
          </p:cNvSpPr>
          <p:nvPr>
            <p:ph type="sldNum" sz="quarter" idx="5"/>
          </p:nvPr>
        </p:nvSpPr>
        <p:spPr/>
        <p:txBody>
          <a:bodyPr/>
          <a:lstStyle/>
          <a:p>
            <a:fld id="{F1A0BC50-F528-4D7A-8435-588C734749E3}" type="slidenum">
              <a:rPr lang="en-US" smtClean="0"/>
              <a:t>123</a:t>
            </a:fld>
            <a:endParaRPr lang="en-US"/>
          </a:p>
        </p:txBody>
      </p:sp>
    </p:spTree>
    <p:extLst>
      <p:ext uri="{BB962C8B-B14F-4D97-AF65-F5344CB8AC3E}">
        <p14:creationId xmlns:p14="http://schemas.microsoft.com/office/powerpoint/2010/main" val="3875254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had to work hard to pay off their technical debt, which took a lot of time and money.</a:t>
            </a:r>
          </a:p>
        </p:txBody>
      </p:sp>
      <p:sp>
        <p:nvSpPr>
          <p:cNvPr id="4" name="Slide Number Placeholder 3"/>
          <p:cNvSpPr>
            <a:spLocks noGrp="1"/>
          </p:cNvSpPr>
          <p:nvPr>
            <p:ph type="sldNum" sz="quarter" idx="5"/>
          </p:nvPr>
        </p:nvSpPr>
        <p:spPr/>
        <p:txBody>
          <a:bodyPr/>
          <a:lstStyle/>
          <a:p>
            <a:fld id="{F1A0BC50-F528-4D7A-8435-588C734749E3}" type="slidenum">
              <a:rPr lang="en-US" smtClean="0"/>
              <a:t>12</a:t>
            </a:fld>
            <a:endParaRPr lang="en-US"/>
          </a:p>
        </p:txBody>
      </p:sp>
    </p:spTree>
    <p:extLst>
      <p:ext uri="{BB962C8B-B14F-4D97-AF65-F5344CB8AC3E}">
        <p14:creationId xmlns:p14="http://schemas.microsoft.com/office/powerpoint/2010/main" val="2173060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F1A0BC50-F528-4D7A-8435-588C734749E3}" type="slidenum">
              <a:rPr lang="en-US" smtClean="0"/>
              <a:t>124</a:t>
            </a:fld>
            <a:endParaRPr lang="en-US"/>
          </a:p>
        </p:txBody>
      </p:sp>
    </p:spTree>
    <p:extLst>
      <p:ext uri="{BB962C8B-B14F-4D97-AF65-F5344CB8AC3E}">
        <p14:creationId xmlns:p14="http://schemas.microsoft.com/office/powerpoint/2010/main" val="69669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F1A0BC50-F528-4D7A-8435-588C734749E3}" type="slidenum">
              <a:rPr lang="en-US" smtClean="0"/>
              <a:t>125</a:t>
            </a:fld>
            <a:endParaRPr lang="en-US"/>
          </a:p>
        </p:txBody>
      </p:sp>
    </p:spTree>
    <p:extLst>
      <p:ext uri="{BB962C8B-B14F-4D97-AF65-F5344CB8AC3E}">
        <p14:creationId xmlns:p14="http://schemas.microsoft.com/office/powerpoint/2010/main" val="13804238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(Reward x .2) + (Criticality x .15) – (Complexity x .15)</a:t>
            </a:r>
          </a:p>
        </p:txBody>
      </p:sp>
      <p:sp>
        <p:nvSpPr>
          <p:cNvPr id="4" name="Slide Number Placeholder 3"/>
          <p:cNvSpPr>
            <a:spLocks noGrp="1"/>
          </p:cNvSpPr>
          <p:nvPr>
            <p:ph type="sldNum" sz="quarter" idx="5"/>
          </p:nvPr>
        </p:nvSpPr>
        <p:spPr/>
        <p:txBody>
          <a:bodyPr/>
          <a:lstStyle/>
          <a:p>
            <a:fld id="{F1A0BC50-F528-4D7A-8435-588C734749E3}" type="slidenum">
              <a:rPr lang="en-US" smtClean="0"/>
              <a:t>126</a:t>
            </a:fld>
            <a:endParaRPr lang="en-US"/>
          </a:p>
        </p:txBody>
      </p:sp>
    </p:spTree>
    <p:extLst>
      <p:ext uri="{BB962C8B-B14F-4D97-AF65-F5344CB8AC3E}">
        <p14:creationId xmlns:p14="http://schemas.microsoft.com/office/powerpoint/2010/main" val="3406534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had to find new developers to replace those who had left, which added to their difficulties.</a:t>
            </a:r>
          </a:p>
        </p:txBody>
      </p:sp>
      <p:sp>
        <p:nvSpPr>
          <p:cNvPr id="4" name="Slide Number Placeholder 3"/>
          <p:cNvSpPr>
            <a:spLocks noGrp="1"/>
          </p:cNvSpPr>
          <p:nvPr>
            <p:ph type="sldNum" sz="quarter" idx="5"/>
          </p:nvPr>
        </p:nvSpPr>
        <p:spPr/>
        <p:txBody>
          <a:bodyPr/>
          <a:lstStyle/>
          <a:p>
            <a:fld id="{F1A0BC50-F528-4D7A-8435-588C734749E3}" type="slidenum">
              <a:rPr lang="en-US" smtClean="0"/>
              <a:t>13</a:t>
            </a:fld>
            <a:endParaRPr lang="en-US"/>
          </a:p>
        </p:txBody>
      </p:sp>
    </p:spTree>
    <p:extLst>
      <p:ext uri="{BB962C8B-B14F-4D97-AF65-F5344CB8AC3E}">
        <p14:creationId xmlns:p14="http://schemas.microsoft.com/office/powerpoint/2010/main" val="38249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2939-69D7-D6A6-3340-55E29DCF38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8A4273-589F-1A86-EF06-765E133F3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0608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58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9F05-1C19-4D01-017E-566F9D1B8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51E13F-518B-0AA1-1024-93F933777D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356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95EC-0807-759D-3334-04BF1512B7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06CA0F-2C87-0A6B-2F12-1E1EF005D2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5380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D414-7A82-F7D6-8DB9-DE12E2350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09572-B1DE-1565-23AF-B9DD8C6209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544D3F-F069-17A1-FEBE-B08FE14E9B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841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34F0-7E6F-6D0E-2103-4858D46216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D640E7-911B-DB82-8809-A68047F8FE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D96EE-6F5D-9641-816F-3E55C34170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9E6DA6-2D0B-41DA-ED4C-D51FA46A22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0D0E4C-E8EE-46CF-0C0E-4250E5D017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5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EA88-2363-D0CE-819B-80440C9846F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958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26E3-72F2-8973-AD40-EC2903A94B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92CB49-0953-79B1-B413-E498556AF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7D64B2-CCAA-44BF-3D74-A39EE06A3F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82073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CA83-07A4-6620-1F2B-08A661DC99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E8214D-3B6B-502F-66A1-2611A7BC85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6BB1BF-1286-8278-5ECA-F7ED6753B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3632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FCB74A-B694-D572-9318-39096C3FC3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C8A7B30-995B-75FB-1231-CDB104197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38CFBC72-29C6-A43C-1DBF-BAE65547B23C}"/>
              </a:ext>
            </a:extLst>
          </p:cNvPr>
          <p:cNvPicPr>
            <a:picLocks noChangeAspect="1"/>
          </p:cNvPicPr>
          <p:nvPr userDrawn="1"/>
        </p:nvPicPr>
        <p:blipFill>
          <a:blip r:embed="rId11">
            <a:lum bright="70000" contrast="-70000"/>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8" name="Picture 7">
            <a:extLst>
              <a:ext uri="{FF2B5EF4-FFF2-40B4-BE49-F238E27FC236}">
                <a16:creationId xmlns:a16="http://schemas.microsoft.com/office/drawing/2014/main" id="{F5836421-42A8-9219-A2E4-9C351250076E}"/>
              </a:ext>
            </a:extLst>
          </p:cNvPr>
          <p:cNvPicPr>
            <a:picLocks noChangeAspect="1"/>
          </p:cNvPicPr>
          <p:nvPr userDrawn="1"/>
        </p:nvPicPr>
        <p:blipFill>
          <a:blip r:embed="rId12">
            <a:lum bright="70000" contrast="-70000"/>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9" name="TextBox 8">
            <a:extLst>
              <a:ext uri="{FF2B5EF4-FFF2-40B4-BE49-F238E27FC236}">
                <a16:creationId xmlns:a16="http://schemas.microsoft.com/office/drawing/2014/main" id="{5AD210FC-51EF-5631-B6CC-35AF8B35EE50}"/>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CDCDCD"/>
                </a:solidFill>
                <a:latin typeface="+mn-lt"/>
                <a:ea typeface="+mn-ea"/>
                <a:cs typeface="+mn-cs"/>
              </a:rPr>
              <a:t>Technical Debt is not Free</a:t>
            </a:r>
          </a:p>
        </p:txBody>
      </p:sp>
    </p:spTree>
    <p:extLst>
      <p:ext uri="{BB962C8B-B14F-4D97-AF65-F5344CB8AC3E}">
        <p14:creationId xmlns:p14="http://schemas.microsoft.com/office/powerpoint/2010/main" val="172439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20423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ONETUG Logo">
            <a:extLst>
              <a:ext uri="{FF2B5EF4-FFF2-40B4-BE49-F238E27FC236}">
                <a16:creationId xmlns:a16="http://schemas.microsoft.com/office/drawing/2014/main" id="{C10CE977-DD84-11E8-D78A-36535AA715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17" r="28447"/>
          <a:stretch/>
        </p:blipFill>
        <p:spPr bwMode="auto">
          <a:xfrm>
            <a:off x="10755983" y="6037574"/>
            <a:ext cx="1272619"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232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BCCB4C-D644-6915-CE3B-78E60C6BE1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9BD58D5F-515A-CA78-7FAE-07AF4E59BE9D}"/>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62BC2406-8499-58B4-7E83-3F6954AF0D75}"/>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40870638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4DB3-C8D8-95EF-2D3C-FC843FFDD33B}"/>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3CE46D76-DF2F-29B9-D52C-E66EE94C054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57664"/>
            <a:ext cx="5181600" cy="3487260"/>
          </a:xfrm>
        </p:spPr>
      </p:pic>
      <p:sp>
        <p:nvSpPr>
          <p:cNvPr id="4" name="Content Placeholder 3">
            <a:extLst>
              <a:ext uri="{FF2B5EF4-FFF2-40B4-BE49-F238E27FC236}">
                <a16:creationId xmlns:a16="http://schemas.microsoft.com/office/drawing/2014/main" id="{ED6A7B0A-EF8F-6E8E-6FA1-E5488E415526}"/>
              </a:ext>
            </a:extLst>
          </p:cNvPr>
          <p:cNvSpPr>
            <a:spLocks noGrp="1"/>
          </p:cNvSpPr>
          <p:nvPr>
            <p:ph sz="half" idx="2"/>
          </p:nvPr>
        </p:nvSpPr>
        <p:spPr/>
        <p:txBody>
          <a:bodyPr/>
          <a:lstStyle/>
          <a:p>
            <a:r>
              <a:rPr lang="en-US" dirty="0"/>
              <a:t>User Story</a:t>
            </a:r>
          </a:p>
          <a:p>
            <a:r>
              <a:rPr lang="en-US" dirty="0"/>
              <a:t>Product Backlog Item</a:t>
            </a:r>
          </a:p>
          <a:p>
            <a:r>
              <a:rPr lang="en-US" dirty="0"/>
              <a:t>Requirement</a:t>
            </a:r>
          </a:p>
          <a:p>
            <a:r>
              <a:rPr lang="en-US" dirty="0"/>
              <a:t>Issue</a:t>
            </a:r>
          </a:p>
        </p:txBody>
      </p:sp>
    </p:spTree>
    <p:extLst>
      <p:ext uri="{BB962C8B-B14F-4D97-AF65-F5344CB8AC3E}">
        <p14:creationId xmlns:p14="http://schemas.microsoft.com/office/powerpoint/2010/main" val="1721703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4DB3-C8D8-95EF-2D3C-FC843FFDD33B}"/>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3CE46D76-DF2F-29B9-D52C-E66EE94C054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57664"/>
            <a:ext cx="5181600" cy="3487260"/>
          </a:xfrm>
        </p:spPr>
      </p:pic>
      <p:sp>
        <p:nvSpPr>
          <p:cNvPr id="4" name="Content Placeholder 3">
            <a:extLst>
              <a:ext uri="{FF2B5EF4-FFF2-40B4-BE49-F238E27FC236}">
                <a16:creationId xmlns:a16="http://schemas.microsoft.com/office/drawing/2014/main" id="{ED6A7B0A-EF8F-6E8E-6FA1-E5488E415526}"/>
              </a:ext>
            </a:extLst>
          </p:cNvPr>
          <p:cNvSpPr>
            <a:spLocks noGrp="1"/>
          </p:cNvSpPr>
          <p:nvPr>
            <p:ph sz="half" idx="2"/>
          </p:nvPr>
        </p:nvSpPr>
        <p:spPr/>
        <p:txBody>
          <a:bodyPr/>
          <a:lstStyle/>
          <a:p>
            <a:r>
              <a:rPr lang="en-US" dirty="0"/>
              <a:t>User Story</a:t>
            </a:r>
          </a:p>
          <a:p>
            <a:r>
              <a:rPr lang="en-US" dirty="0"/>
              <a:t>Product Backlog Item</a:t>
            </a:r>
          </a:p>
          <a:p>
            <a:r>
              <a:rPr lang="en-US" dirty="0"/>
              <a:t>Requirement</a:t>
            </a:r>
          </a:p>
          <a:p>
            <a:r>
              <a:rPr lang="en-US" dirty="0"/>
              <a:t>Issue</a:t>
            </a:r>
          </a:p>
          <a:p>
            <a:r>
              <a:rPr lang="en-US" dirty="0"/>
              <a:t>Bug</a:t>
            </a:r>
          </a:p>
        </p:txBody>
      </p:sp>
      <p:pic>
        <p:nvPicPr>
          <p:cNvPr id="5" name="Picture 4">
            <a:extLst>
              <a:ext uri="{FF2B5EF4-FFF2-40B4-BE49-F238E27FC236}">
                <a16:creationId xmlns:a16="http://schemas.microsoft.com/office/drawing/2014/main" id="{9578EE61-DC7B-0E1B-B4DD-831A97A4D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31161"/>
            <a:ext cx="5181600" cy="3713763"/>
          </a:xfrm>
          <a:prstGeom prst="rect">
            <a:avLst/>
          </a:prstGeom>
        </p:spPr>
      </p:pic>
      <p:cxnSp>
        <p:nvCxnSpPr>
          <p:cNvPr id="7" name="Straight Connector 6">
            <a:extLst>
              <a:ext uri="{FF2B5EF4-FFF2-40B4-BE49-F238E27FC236}">
                <a16:creationId xmlns:a16="http://schemas.microsoft.com/office/drawing/2014/main" id="{7EF75E0C-1971-ADF7-001E-8ED743C34FDF}"/>
              </a:ext>
            </a:extLst>
          </p:cNvPr>
          <p:cNvCxnSpPr>
            <a:cxnSpLocks/>
          </p:cNvCxnSpPr>
          <p:nvPr/>
        </p:nvCxnSpPr>
        <p:spPr>
          <a:xfrm>
            <a:off x="6417330" y="4085719"/>
            <a:ext cx="674649" cy="14403"/>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0147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E197-6BCE-D483-C653-E77D225B5DB7}"/>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637BE225-03D2-CC62-BDD8-74AF92D06657}"/>
              </a:ext>
            </a:extLst>
          </p:cNvPr>
          <p:cNvSpPr>
            <a:spLocks noGrp="1"/>
          </p:cNvSpPr>
          <p:nvPr>
            <p:ph idx="1"/>
          </p:nvPr>
        </p:nvSpPr>
        <p:spPr/>
        <p:txBody>
          <a:bodyPr>
            <a:normAutofit/>
          </a:bodyPr>
          <a:lstStyle/>
          <a:p>
            <a:r>
              <a:rPr lang="en-US" sz="4000" dirty="0"/>
              <a:t>Problem Statement</a:t>
            </a:r>
          </a:p>
        </p:txBody>
      </p:sp>
      <p:sp>
        <p:nvSpPr>
          <p:cNvPr id="4" name="Rectangle 3">
            <a:extLst>
              <a:ext uri="{FF2B5EF4-FFF2-40B4-BE49-F238E27FC236}">
                <a16:creationId xmlns:a16="http://schemas.microsoft.com/office/drawing/2014/main" id="{0FE126D2-D264-4300-FF03-0FCA63D7451A}"/>
              </a:ext>
            </a:extLst>
          </p:cNvPr>
          <p:cNvSpPr/>
          <p:nvPr/>
        </p:nvSpPr>
        <p:spPr>
          <a:xfrm>
            <a:off x="547621" y="2800965"/>
            <a:ext cx="11096757" cy="1200329"/>
          </a:xfrm>
          <a:prstGeom prst="rect">
            <a:avLst/>
          </a:prstGeom>
          <a:noFill/>
        </p:spPr>
        <p:txBody>
          <a:bodyPr wrap="none" lIns="91440" tIns="45720" rIns="91440" bIns="45720">
            <a:spAutoFit/>
          </a:bodyPr>
          <a:lstStyle/>
          <a:p>
            <a:pPr algn="ctr"/>
            <a:r>
              <a:rPr lang="en-US" sz="7200" b="0" cap="none" spc="0" dirty="0">
                <a:ln w="0"/>
                <a:solidFill>
                  <a:schemeClr val="accent1"/>
                </a:solidFill>
                <a:effectLst>
                  <a:outerShdw blurRad="38100" dist="25400" dir="5400000" algn="ctr" rotWithShape="0">
                    <a:srgbClr val="6E747A">
                      <a:alpha val="43000"/>
                    </a:srgbClr>
                  </a:outerShdw>
                </a:effectLst>
              </a:rPr>
              <a:t>We need to refactor our SSO.</a:t>
            </a:r>
          </a:p>
        </p:txBody>
      </p:sp>
    </p:spTree>
    <p:extLst>
      <p:ext uri="{BB962C8B-B14F-4D97-AF65-F5344CB8AC3E}">
        <p14:creationId xmlns:p14="http://schemas.microsoft.com/office/powerpoint/2010/main" val="283322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E197-6BCE-D483-C653-E77D225B5DB7}"/>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637BE225-03D2-CC62-BDD8-74AF92D06657}"/>
              </a:ext>
            </a:extLst>
          </p:cNvPr>
          <p:cNvSpPr>
            <a:spLocks noGrp="1"/>
          </p:cNvSpPr>
          <p:nvPr>
            <p:ph idx="1"/>
          </p:nvPr>
        </p:nvSpPr>
        <p:spPr/>
        <p:txBody>
          <a:bodyPr>
            <a:normAutofit/>
          </a:bodyPr>
          <a:lstStyle/>
          <a:p>
            <a:r>
              <a:rPr lang="en-US" sz="4000" dirty="0"/>
              <a:t>Problem Statement</a:t>
            </a:r>
          </a:p>
        </p:txBody>
      </p:sp>
      <p:sp>
        <p:nvSpPr>
          <p:cNvPr id="5" name="Rectangle 4">
            <a:extLst>
              <a:ext uri="{FF2B5EF4-FFF2-40B4-BE49-F238E27FC236}">
                <a16:creationId xmlns:a16="http://schemas.microsoft.com/office/drawing/2014/main" id="{AB966113-F110-A9E8-7E04-0CE03A5D6FEB}"/>
              </a:ext>
            </a:extLst>
          </p:cNvPr>
          <p:cNvSpPr/>
          <p:nvPr/>
        </p:nvSpPr>
        <p:spPr>
          <a:xfrm>
            <a:off x="838199" y="2476724"/>
            <a:ext cx="10515599" cy="3785652"/>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In 22Q4, 20% of system outages were due to the single-sign-on service straining under scale constraints.  Given our focus on the enterprise segment, we are taking some time this quarter to ensure that part of the system is ready for use to continue to scale up this segment.</a:t>
            </a:r>
          </a:p>
        </p:txBody>
      </p:sp>
    </p:spTree>
    <p:extLst>
      <p:ext uri="{BB962C8B-B14F-4D97-AF65-F5344CB8AC3E}">
        <p14:creationId xmlns:p14="http://schemas.microsoft.com/office/powerpoint/2010/main" val="262109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E197-6BCE-D483-C653-E77D225B5DB7}"/>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637BE225-03D2-CC62-BDD8-74AF92D06657}"/>
              </a:ext>
            </a:extLst>
          </p:cNvPr>
          <p:cNvSpPr>
            <a:spLocks noGrp="1"/>
          </p:cNvSpPr>
          <p:nvPr>
            <p:ph idx="1"/>
          </p:nvPr>
        </p:nvSpPr>
        <p:spPr/>
        <p:txBody>
          <a:bodyPr>
            <a:normAutofit/>
          </a:bodyPr>
          <a:lstStyle/>
          <a:p>
            <a:r>
              <a:rPr lang="en-US" sz="4000" dirty="0"/>
              <a:t>Problem Statement</a:t>
            </a:r>
          </a:p>
          <a:p>
            <a:r>
              <a:rPr lang="en-US" sz="4000" dirty="0"/>
              <a:t>Story Points</a:t>
            </a:r>
          </a:p>
          <a:p>
            <a:r>
              <a:rPr lang="en-US" sz="4000" dirty="0"/>
              <a:t>Criticality</a:t>
            </a:r>
          </a:p>
          <a:p>
            <a:r>
              <a:rPr lang="en-US" sz="4000" dirty="0"/>
              <a:t>Complexity</a:t>
            </a:r>
          </a:p>
          <a:p>
            <a:r>
              <a:rPr lang="en-US" sz="4000" dirty="0"/>
              <a:t>Reward</a:t>
            </a:r>
          </a:p>
          <a:p>
            <a:r>
              <a:rPr lang="en-US" sz="4000" dirty="0"/>
              <a:t>Remediation Cost</a:t>
            </a:r>
          </a:p>
        </p:txBody>
      </p:sp>
    </p:spTree>
    <p:extLst>
      <p:ext uri="{BB962C8B-B14F-4D97-AF65-F5344CB8AC3E}">
        <p14:creationId xmlns:p14="http://schemas.microsoft.com/office/powerpoint/2010/main" val="325085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8A0B-9F9C-1A2C-7002-3EB6ABAFADB6}"/>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3B72FD5E-CE71-838C-458C-281AD906BB2D}"/>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8068329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ECAF41-87A4-927B-27C5-DDE1E86BB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600" cy="4351338"/>
          </a:xfrm>
        </p:spPr>
      </p:pic>
      <p:sp>
        <p:nvSpPr>
          <p:cNvPr id="2" name="Title 1">
            <a:extLst>
              <a:ext uri="{FF2B5EF4-FFF2-40B4-BE49-F238E27FC236}">
                <a16:creationId xmlns:a16="http://schemas.microsoft.com/office/drawing/2014/main" id="{433CC8A8-CA90-2F3C-1561-5120159AD284}"/>
              </a:ext>
            </a:extLst>
          </p:cNvPr>
          <p:cNvSpPr>
            <a:spLocks noGrp="1"/>
          </p:cNvSpPr>
          <p:nvPr>
            <p:ph type="title"/>
          </p:nvPr>
        </p:nvSpPr>
        <p:spPr/>
        <p:txBody>
          <a:bodyPr/>
          <a:lstStyle/>
          <a:p>
            <a:r>
              <a:rPr lang="en-US" dirty="0"/>
              <a:t>Tracking Technical Debt</a:t>
            </a:r>
          </a:p>
        </p:txBody>
      </p:sp>
    </p:spTree>
    <p:extLst>
      <p:ext uri="{BB962C8B-B14F-4D97-AF65-F5344CB8AC3E}">
        <p14:creationId xmlns:p14="http://schemas.microsoft.com/office/powerpoint/2010/main" val="33024985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CB2C0B-856C-54BB-F698-BF7A2A92E5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600" cy="4351338"/>
          </a:xfrm>
        </p:spPr>
      </p:pic>
      <p:sp>
        <p:nvSpPr>
          <p:cNvPr id="2" name="Title 1">
            <a:extLst>
              <a:ext uri="{FF2B5EF4-FFF2-40B4-BE49-F238E27FC236}">
                <a16:creationId xmlns:a16="http://schemas.microsoft.com/office/drawing/2014/main" id="{F2A7E6F6-82D7-837F-936E-6A1E50706F1D}"/>
              </a:ext>
            </a:extLst>
          </p:cNvPr>
          <p:cNvSpPr>
            <a:spLocks noGrp="1"/>
          </p:cNvSpPr>
          <p:nvPr>
            <p:ph type="title"/>
          </p:nvPr>
        </p:nvSpPr>
        <p:spPr/>
        <p:txBody>
          <a:bodyPr/>
          <a:lstStyle/>
          <a:p>
            <a:r>
              <a:rPr lang="en-US" dirty="0"/>
              <a:t>Tracking Technical Debt</a:t>
            </a:r>
          </a:p>
        </p:txBody>
      </p:sp>
    </p:spTree>
    <p:extLst>
      <p:ext uri="{BB962C8B-B14F-4D97-AF65-F5344CB8AC3E}">
        <p14:creationId xmlns:p14="http://schemas.microsoft.com/office/powerpoint/2010/main" val="33612286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79FD-5D91-EE48-8D1D-31E7794BA2D3}"/>
              </a:ext>
            </a:extLst>
          </p:cNvPr>
          <p:cNvSpPr>
            <a:spLocks noGrp="1"/>
          </p:cNvSpPr>
          <p:nvPr>
            <p:ph type="title"/>
          </p:nvPr>
        </p:nvSpPr>
        <p:spPr/>
        <p:txBody>
          <a:bodyPr/>
          <a:lstStyle/>
          <a:p>
            <a:r>
              <a:rPr lang="en-US" dirty="0"/>
              <a:t>Technical Debt Register</a:t>
            </a:r>
          </a:p>
        </p:txBody>
      </p:sp>
      <p:sp>
        <p:nvSpPr>
          <p:cNvPr id="3" name="Content Placeholder 2">
            <a:extLst>
              <a:ext uri="{FF2B5EF4-FFF2-40B4-BE49-F238E27FC236}">
                <a16:creationId xmlns:a16="http://schemas.microsoft.com/office/drawing/2014/main" id="{1223D097-0C9D-CEF1-DB04-E8FDC8860DED}"/>
              </a:ext>
            </a:extLst>
          </p:cNvPr>
          <p:cNvSpPr>
            <a:spLocks noGrp="1"/>
          </p:cNvSpPr>
          <p:nvPr>
            <p:ph sz="half" idx="1"/>
          </p:nvPr>
        </p:nvSpPr>
        <p:spPr/>
        <p:txBody>
          <a:bodyPr/>
          <a:lstStyle/>
          <a:p>
            <a:r>
              <a:rPr lang="en-US" dirty="0"/>
              <a:t>Product</a:t>
            </a:r>
          </a:p>
          <a:p>
            <a:r>
              <a:rPr lang="en-US" dirty="0"/>
              <a:t>User Story #</a:t>
            </a:r>
          </a:p>
          <a:p>
            <a:r>
              <a:rPr lang="en-US" dirty="0"/>
              <a:t>Title</a:t>
            </a:r>
          </a:p>
          <a:p>
            <a:r>
              <a:rPr lang="en-US" dirty="0"/>
              <a:t>Criticality</a:t>
            </a:r>
          </a:p>
          <a:p>
            <a:r>
              <a:rPr lang="en-US" dirty="0"/>
              <a:t>Complexity</a:t>
            </a:r>
          </a:p>
          <a:p>
            <a:r>
              <a:rPr lang="en-US" dirty="0"/>
              <a:t>Reward</a:t>
            </a:r>
          </a:p>
          <a:p>
            <a:r>
              <a:rPr lang="en-US" dirty="0"/>
              <a:t>Remediation Cost</a:t>
            </a:r>
          </a:p>
          <a:p>
            <a:r>
              <a:rPr lang="en-US" dirty="0"/>
              <a:t>Technical Debt Score</a:t>
            </a:r>
          </a:p>
        </p:txBody>
      </p:sp>
      <p:pic>
        <p:nvPicPr>
          <p:cNvPr id="6" name="Content Placeholder 5">
            <a:extLst>
              <a:ext uri="{FF2B5EF4-FFF2-40B4-BE49-F238E27FC236}">
                <a16:creationId xmlns:a16="http://schemas.microsoft.com/office/drawing/2014/main" id="{08B82529-DF76-8FB6-B362-A4699040FEE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74094"/>
            <a:ext cx="5181600" cy="3454400"/>
          </a:xfrm>
        </p:spPr>
      </p:pic>
    </p:spTree>
    <p:extLst>
      <p:ext uri="{BB962C8B-B14F-4D97-AF65-F5344CB8AC3E}">
        <p14:creationId xmlns:p14="http://schemas.microsoft.com/office/powerpoint/2010/main" val="125264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EB2E9FB2-714C-A6B6-004D-73900B03DECC}"/>
              </a:ext>
            </a:extLst>
          </p:cNvPr>
          <p:cNvSpPr/>
          <p:nvPr/>
        </p:nvSpPr>
        <p:spPr>
          <a:xfrm>
            <a:off x="150415" y="2274837"/>
            <a:ext cx="3944028" cy="2308324"/>
          </a:xfrm>
          <a:prstGeom prst="rect">
            <a:avLst/>
          </a:prstGeom>
          <a:noFill/>
        </p:spPr>
        <p:txBody>
          <a:bodyPr wrap="none" lIns="91440" tIns="45720" rIns="91440" bIns="45720">
            <a:spAutoFit/>
          </a:bodyPr>
          <a:lstStyle/>
          <a:p>
            <a:r>
              <a:rPr lang="en-US" sz="4800" dirty="0">
                <a:ln w="0"/>
                <a:solidFill>
                  <a:schemeClr val="tx1">
                    <a:lumMod val="50000"/>
                    <a:lumOff val="50000"/>
                  </a:schemeClr>
                </a:solidFill>
                <a:effectLst>
                  <a:outerShdw blurRad="38100" dist="19050" dir="2700000" algn="tl" rotWithShape="0">
                    <a:schemeClr val="dk1">
                      <a:alpha val="40000"/>
                    </a:schemeClr>
                  </a:outerShdw>
                </a:effectLst>
              </a:rPr>
              <a:t>R  : Reward</a:t>
            </a:r>
          </a:p>
          <a:p>
            <a:r>
              <a:rPr lang="en-US" sz="4800" b="0" cap="none" spc="0" dirty="0">
                <a:ln w="0"/>
                <a:solidFill>
                  <a:schemeClr val="tx1">
                    <a:lumMod val="50000"/>
                    <a:lumOff val="50000"/>
                  </a:schemeClr>
                </a:solidFill>
                <a:effectLst>
                  <a:outerShdw blurRad="38100" dist="19050" dir="2700000" algn="tl" rotWithShape="0">
                    <a:schemeClr val="dk1">
                      <a:alpha val="40000"/>
                    </a:schemeClr>
                  </a:outerShdw>
                </a:effectLst>
              </a:rPr>
              <a:t>Cr : Criticality</a:t>
            </a:r>
          </a:p>
          <a:p>
            <a:r>
              <a:rPr lang="en-US" sz="4800" dirty="0">
                <a:ln w="0"/>
                <a:solidFill>
                  <a:schemeClr val="tx1">
                    <a:lumMod val="50000"/>
                    <a:lumOff val="50000"/>
                  </a:schemeClr>
                </a:solidFill>
                <a:effectLst>
                  <a:outerShdw blurRad="38100" dist="19050" dir="2700000" algn="tl" rotWithShape="0">
                    <a:schemeClr val="dk1">
                      <a:alpha val="40000"/>
                    </a:schemeClr>
                  </a:outerShdw>
                </a:effectLst>
              </a:rPr>
              <a:t>Co: Complexity</a:t>
            </a:r>
            <a:endParaRPr lang="en-US" sz="4800" b="0" cap="none" spc="0" dirty="0">
              <a:ln w="0"/>
              <a:solidFill>
                <a:schemeClr val="tx1">
                  <a:lumMod val="50000"/>
                  <a:lumOff val="50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E96C5258-886E-EBFE-8592-BFCD99F3DF62}"/>
              </a:ext>
            </a:extLst>
          </p:cNvPr>
          <p:cNvSpPr/>
          <p:nvPr/>
        </p:nvSpPr>
        <p:spPr>
          <a:xfrm>
            <a:off x="4491698" y="3013501"/>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6289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19FC8-71DF-F95A-1F23-D302725760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52EC0BEB-B0F9-5A8F-ABF5-EEFA8B04D566}"/>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10F302B3-9D4D-6DB0-E180-778D03D06CCF}"/>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23635015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E96C5258-886E-EBFE-8592-BFCD99F3DF62}"/>
              </a:ext>
            </a:extLst>
          </p:cNvPr>
          <p:cNvSpPr/>
          <p:nvPr/>
        </p:nvSpPr>
        <p:spPr>
          <a:xfrm>
            <a:off x="2321056" y="1690688"/>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A10FFE87-5A89-E331-9156-17027F391870}"/>
              </a:ext>
            </a:extLst>
          </p:cNvPr>
          <p:cNvGraphicFramePr>
            <a:graphicFrameLocks noGrp="1"/>
          </p:cNvGraphicFramePr>
          <p:nvPr>
            <p:extLst>
              <p:ext uri="{D42A27DB-BD31-4B8C-83A1-F6EECF244321}">
                <p14:modId xmlns:p14="http://schemas.microsoft.com/office/powerpoint/2010/main" val="4223314155"/>
              </p:ext>
            </p:extLst>
          </p:nvPr>
        </p:nvGraphicFramePr>
        <p:xfrm>
          <a:off x="666240" y="3175686"/>
          <a:ext cx="10859517" cy="10363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16077304"/>
                    </a:ext>
                  </a:extLst>
                </a:gridCol>
                <a:gridCol w="2360422">
                  <a:extLst>
                    <a:ext uri="{9D8B030D-6E8A-4147-A177-3AD203B41FA5}">
                      <a16:colId xmlns:a16="http://schemas.microsoft.com/office/drawing/2014/main" val="3907224589"/>
                    </a:ext>
                  </a:extLst>
                </a:gridCol>
                <a:gridCol w="2544826">
                  <a:extLst>
                    <a:ext uri="{9D8B030D-6E8A-4147-A177-3AD203B41FA5}">
                      <a16:colId xmlns:a16="http://schemas.microsoft.com/office/drawing/2014/main" val="2569180401"/>
                    </a:ext>
                  </a:extLst>
                </a:gridCol>
                <a:gridCol w="1890268">
                  <a:extLst>
                    <a:ext uri="{9D8B030D-6E8A-4147-A177-3AD203B41FA5}">
                      <a16:colId xmlns:a16="http://schemas.microsoft.com/office/drawing/2014/main" val="2131425264"/>
                    </a:ext>
                  </a:extLst>
                </a:gridCol>
                <a:gridCol w="1354667">
                  <a:extLst>
                    <a:ext uri="{9D8B030D-6E8A-4147-A177-3AD203B41FA5}">
                      <a16:colId xmlns:a16="http://schemas.microsoft.com/office/drawing/2014/main" val="347930067"/>
                    </a:ext>
                  </a:extLst>
                </a:gridCol>
                <a:gridCol w="1354667">
                  <a:extLst>
                    <a:ext uri="{9D8B030D-6E8A-4147-A177-3AD203B41FA5}">
                      <a16:colId xmlns:a16="http://schemas.microsoft.com/office/drawing/2014/main" val="1892231096"/>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767467766"/>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3543822670"/>
                  </a:ext>
                </a:extLst>
              </a:tr>
            </a:tbl>
          </a:graphicData>
        </a:graphic>
      </p:graphicFrame>
      <p:sp>
        <p:nvSpPr>
          <p:cNvPr id="6" name="Rectangle 5">
            <a:extLst>
              <a:ext uri="{FF2B5EF4-FFF2-40B4-BE49-F238E27FC236}">
                <a16:creationId xmlns:a16="http://schemas.microsoft.com/office/drawing/2014/main" id="{8C69B06B-E57F-0464-5EF9-5EE1CDBE49D2}"/>
              </a:ext>
            </a:extLst>
          </p:cNvPr>
          <p:cNvSpPr/>
          <p:nvPr/>
        </p:nvSpPr>
        <p:spPr>
          <a:xfrm>
            <a:off x="10165975" y="3175685"/>
            <a:ext cx="1359781" cy="207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2250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E96C5258-886E-EBFE-8592-BFCD99F3DF62}"/>
              </a:ext>
            </a:extLst>
          </p:cNvPr>
          <p:cNvSpPr/>
          <p:nvPr/>
        </p:nvSpPr>
        <p:spPr>
          <a:xfrm>
            <a:off x="2321056" y="1690688"/>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A10FFE87-5A89-E331-9156-17027F391870}"/>
              </a:ext>
            </a:extLst>
          </p:cNvPr>
          <p:cNvGraphicFramePr>
            <a:graphicFrameLocks noGrp="1"/>
          </p:cNvGraphicFramePr>
          <p:nvPr>
            <p:extLst>
              <p:ext uri="{D42A27DB-BD31-4B8C-83A1-F6EECF244321}">
                <p14:modId xmlns:p14="http://schemas.microsoft.com/office/powerpoint/2010/main" val="4261443470"/>
              </p:ext>
            </p:extLst>
          </p:nvPr>
        </p:nvGraphicFramePr>
        <p:xfrm>
          <a:off x="666240" y="3175686"/>
          <a:ext cx="10859517" cy="15544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16077304"/>
                    </a:ext>
                  </a:extLst>
                </a:gridCol>
                <a:gridCol w="2360422">
                  <a:extLst>
                    <a:ext uri="{9D8B030D-6E8A-4147-A177-3AD203B41FA5}">
                      <a16:colId xmlns:a16="http://schemas.microsoft.com/office/drawing/2014/main" val="3907224589"/>
                    </a:ext>
                  </a:extLst>
                </a:gridCol>
                <a:gridCol w="2544826">
                  <a:extLst>
                    <a:ext uri="{9D8B030D-6E8A-4147-A177-3AD203B41FA5}">
                      <a16:colId xmlns:a16="http://schemas.microsoft.com/office/drawing/2014/main" val="2569180401"/>
                    </a:ext>
                  </a:extLst>
                </a:gridCol>
                <a:gridCol w="1890268">
                  <a:extLst>
                    <a:ext uri="{9D8B030D-6E8A-4147-A177-3AD203B41FA5}">
                      <a16:colId xmlns:a16="http://schemas.microsoft.com/office/drawing/2014/main" val="2131425264"/>
                    </a:ext>
                  </a:extLst>
                </a:gridCol>
                <a:gridCol w="1354667">
                  <a:extLst>
                    <a:ext uri="{9D8B030D-6E8A-4147-A177-3AD203B41FA5}">
                      <a16:colId xmlns:a16="http://schemas.microsoft.com/office/drawing/2014/main" val="347930067"/>
                    </a:ext>
                  </a:extLst>
                </a:gridCol>
                <a:gridCol w="1354667">
                  <a:extLst>
                    <a:ext uri="{9D8B030D-6E8A-4147-A177-3AD203B41FA5}">
                      <a16:colId xmlns:a16="http://schemas.microsoft.com/office/drawing/2014/main" val="1892231096"/>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767467766"/>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3543822670"/>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4121726349"/>
                  </a:ext>
                </a:extLst>
              </a:tr>
            </a:tbl>
          </a:graphicData>
        </a:graphic>
      </p:graphicFrame>
      <p:sp>
        <p:nvSpPr>
          <p:cNvPr id="6" name="Rectangle 5">
            <a:extLst>
              <a:ext uri="{FF2B5EF4-FFF2-40B4-BE49-F238E27FC236}">
                <a16:creationId xmlns:a16="http://schemas.microsoft.com/office/drawing/2014/main" id="{8C69B06B-E57F-0464-5EF9-5EE1CDBE49D2}"/>
              </a:ext>
            </a:extLst>
          </p:cNvPr>
          <p:cNvSpPr/>
          <p:nvPr/>
        </p:nvSpPr>
        <p:spPr>
          <a:xfrm>
            <a:off x="10165975" y="3175685"/>
            <a:ext cx="1359781" cy="207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1504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E96C5258-886E-EBFE-8592-BFCD99F3DF62}"/>
              </a:ext>
            </a:extLst>
          </p:cNvPr>
          <p:cNvSpPr/>
          <p:nvPr/>
        </p:nvSpPr>
        <p:spPr>
          <a:xfrm>
            <a:off x="2321056" y="1690688"/>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A10FFE87-5A89-E331-9156-17027F391870}"/>
              </a:ext>
            </a:extLst>
          </p:cNvPr>
          <p:cNvGraphicFramePr>
            <a:graphicFrameLocks noGrp="1"/>
          </p:cNvGraphicFramePr>
          <p:nvPr/>
        </p:nvGraphicFramePr>
        <p:xfrm>
          <a:off x="666240" y="3175686"/>
          <a:ext cx="10859517" cy="20726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16077304"/>
                    </a:ext>
                  </a:extLst>
                </a:gridCol>
                <a:gridCol w="2360422">
                  <a:extLst>
                    <a:ext uri="{9D8B030D-6E8A-4147-A177-3AD203B41FA5}">
                      <a16:colId xmlns:a16="http://schemas.microsoft.com/office/drawing/2014/main" val="3907224589"/>
                    </a:ext>
                  </a:extLst>
                </a:gridCol>
                <a:gridCol w="2544826">
                  <a:extLst>
                    <a:ext uri="{9D8B030D-6E8A-4147-A177-3AD203B41FA5}">
                      <a16:colId xmlns:a16="http://schemas.microsoft.com/office/drawing/2014/main" val="2569180401"/>
                    </a:ext>
                  </a:extLst>
                </a:gridCol>
                <a:gridCol w="1890268">
                  <a:extLst>
                    <a:ext uri="{9D8B030D-6E8A-4147-A177-3AD203B41FA5}">
                      <a16:colId xmlns:a16="http://schemas.microsoft.com/office/drawing/2014/main" val="2131425264"/>
                    </a:ext>
                  </a:extLst>
                </a:gridCol>
                <a:gridCol w="1354667">
                  <a:extLst>
                    <a:ext uri="{9D8B030D-6E8A-4147-A177-3AD203B41FA5}">
                      <a16:colId xmlns:a16="http://schemas.microsoft.com/office/drawing/2014/main" val="347930067"/>
                    </a:ext>
                  </a:extLst>
                </a:gridCol>
                <a:gridCol w="1354667">
                  <a:extLst>
                    <a:ext uri="{9D8B030D-6E8A-4147-A177-3AD203B41FA5}">
                      <a16:colId xmlns:a16="http://schemas.microsoft.com/office/drawing/2014/main" val="1892231096"/>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767467766"/>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3543822670"/>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4121726349"/>
                  </a:ext>
                </a:extLst>
              </a:tr>
              <a:tr h="370840">
                <a:tc>
                  <a:txBody>
                    <a:bodyPr/>
                    <a:lstStyle/>
                    <a:p>
                      <a:r>
                        <a:rPr lang="en-US" sz="2800" dirty="0"/>
                        <a:t>1453</a:t>
                      </a:r>
                    </a:p>
                  </a:txBody>
                  <a:tcPr/>
                </a:tc>
                <a:tc>
                  <a:txBody>
                    <a:bodyPr/>
                    <a:lstStyle/>
                    <a:p>
                      <a:r>
                        <a:rPr lang="en-US" sz="2800" dirty="0"/>
                        <a:t>3</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0.75</a:t>
                      </a:r>
                    </a:p>
                  </a:txBody>
                  <a:tcPr/>
                </a:tc>
                <a:tc>
                  <a:txBody>
                    <a:bodyPr/>
                    <a:lstStyle/>
                    <a:p>
                      <a:r>
                        <a:rPr lang="en-US" sz="2800" dirty="0"/>
                        <a:t>2</a:t>
                      </a:r>
                    </a:p>
                  </a:txBody>
                  <a:tcPr/>
                </a:tc>
                <a:extLst>
                  <a:ext uri="{0D108BD9-81ED-4DB2-BD59-A6C34878D82A}">
                    <a16:rowId xmlns:a16="http://schemas.microsoft.com/office/drawing/2014/main" val="2958088179"/>
                  </a:ext>
                </a:extLst>
              </a:tr>
            </a:tbl>
          </a:graphicData>
        </a:graphic>
      </p:graphicFrame>
      <p:sp>
        <p:nvSpPr>
          <p:cNvPr id="6" name="Rectangle 5">
            <a:extLst>
              <a:ext uri="{FF2B5EF4-FFF2-40B4-BE49-F238E27FC236}">
                <a16:creationId xmlns:a16="http://schemas.microsoft.com/office/drawing/2014/main" id="{8C69B06B-E57F-0464-5EF9-5EE1CDBE49D2}"/>
              </a:ext>
            </a:extLst>
          </p:cNvPr>
          <p:cNvSpPr/>
          <p:nvPr/>
        </p:nvSpPr>
        <p:spPr>
          <a:xfrm>
            <a:off x="10165975" y="3175685"/>
            <a:ext cx="1359781" cy="207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86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E96C5258-886E-EBFE-8592-BFCD99F3DF62}"/>
              </a:ext>
            </a:extLst>
          </p:cNvPr>
          <p:cNvSpPr/>
          <p:nvPr/>
        </p:nvSpPr>
        <p:spPr>
          <a:xfrm>
            <a:off x="2321056" y="1690688"/>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A10FFE87-5A89-E331-9156-17027F391870}"/>
              </a:ext>
            </a:extLst>
          </p:cNvPr>
          <p:cNvGraphicFramePr>
            <a:graphicFrameLocks noGrp="1"/>
          </p:cNvGraphicFramePr>
          <p:nvPr>
            <p:extLst>
              <p:ext uri="{D42A27DB-BD31-4B8C-83A1-F6EECF244321}">
                <p14:modId xmlns:p14="http://schemas.microsoft.com/office/powerpoint/2010/main" val="2001956122"/>
              </p:ext>
            </p:extLst>
          </p:nvPr>
        </p:nvGraphicFramePr>
        <p:xfrm>
          <a:off x="666240" y="3175686"/>
          <a:ext cx="10859517" cy="20726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16077304"/>
                    </a:ext>
                  </a:extLst>
                </a:gridCol>
                <a:gridCol w="2360422">
                  <a:extLst>
                    <a:ext uri="{9D8B030D-6E8A-4147-A177-3AD203B41FA5}">
                      <a16:colId xmlns:a16="http://schemas.microsoft.com/office/drawing/2014/main" val="3907224589"/>
                    </a:ext>
                  </a:extLst>
                </a:gridCol>
                <a:gridCol w="2544826">
                  <a:extLst>
                    <a:ext uri="{9D8B030D-6E8A-4147-A177-3AD203B41FA5}">
                      <a16:colId xmlns:a16="http://schemas.microsoft.com/office/drawing/2014/main" val="2569180401"/>
                    </a:ext>
                  </a:extLst>
                </a:gridCol>
                <a:gridCol w="1890268">
                  <a:extLst>
                    <a:ext uri="{9D8B030D-6E8A-4147-A177-3AD203B41FA5}">
                      <a16:colId xmlns:a16="http://schemas.microsoft.com/office/drawing/2014/main" val="2131425264"/>
                    </a:ext>
                  </a:extLst>
                </a:gridCol>
                <a:gridCol w="1354667">
                  <a:extLst>
                    <a:ext uri="{9D8B030D-6E8A-4147-A177-3AD203B41FA5}">
                      <a16:colId xmlns:a16="http://schemas.microsoft.com/office/drawing/2014/main" val="347930067"/>
                    </a:ext>
                  </a:extLst>
                </a:gridCol>
                <a:gridCol w="1354667">
                  <a:extLst>
                    <a:ext uri="{9D8B030D-6E8A-4147-A177-3AD203B41FA5}">
                      <a16:colId xmlns:a16="http://schemas.microsoft.com/office/drawing/2014/main" val="1892231096"/>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767467766"/>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3543822670"/>
                  </a:ext>
                </a:extLst>
              </a:tr>
              <a:tr h="370840">
                <a:tc>
                  <a:txBody>
                    <a:bodyPr/>
                    <a:lstStyle/>
                    <a:p>
                      <a:r>
                        <a:rPr lang="en-US" sz="2800" dirty="0"/>
                        <a:t>1453</a:t>
                      </a:r>
                    </a:p>
                  </a:txBody>
                  <a:tcPr/>
                </a:tc>
                <a:tc>
                  <a:txBody>
                    <a:bodyPr/>
                    <a:lstStyle/>
                    <a:p>
                      <a:r>
                        <a:rPr lang="en-US" sz="2800" dirty="0"/>
                        <a:t>3</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0.75</a:t>
                      </a:r>
                    </a:p>
                  </a:txBody>
                  <a:tcPr/>
                </a:tc>
                <a:tc>
                  <a:txBody>
                    <a:bodyPr/>
                    <a:lstStyle/>
                    <a:p>
                      <a:r>
                        <a:rPr lang="en-US" sz="2800" dirty="0"/>
                        <a:t>2</a:t>
                      </a:r>
                    </a:p>
                  </a:txBody>
                  <a:tcPr/>
                </a:tc>
                <a:extLst>
                  <a:ext uri="{0D108BD9-81ED-4DB2-BD59-A6C34878D82A}">
                    <a16:rowId xmlns:a16="http://schemas.microsoft.com/office/drawing/2014/main" val="4121726349"/>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2958088179"/>
                  </a:ext>
                </a:extLst>
              </a:tr>
            </a:tbl>
          </a:graphicData>
        </a:graphic>
      </p:graphicFrame>
    </p:spTree>
    <p:extLst>
      <p:ext uri="{BB962C8B-B14F-4D97-AF65-F5344CB8AC3E}">
        <p14:creationId xmlns:p14="http://schemas.microsoft.com/office/powerpoint/2010/main" val="15992734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EE8DA-3732-2554-1035-D907C7A34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61205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2A55-33B3-0101-D21F-00025C4A4CAD}"/>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57E77DE0-07E3-07C6-4E19-2EA900363207}"/>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922348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8F9D-9D83-7A0D-8F0F-80D55C7B477F}"/>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A726766F-5E46-4FBC-6CAD-BDFF9EE592E6}"/>
              </a:ext>
            </a:extLst>
          </p:cNvPr>
          <p:cNvSpPr/>
          <p:nvPr/>
        </p:nvSpPr>
        <p:spPr>
          <a:xfrm>
            <a:off x="580580" y="1989242"/>
            <a:ext cx="11030840"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graphicFrame>
        <p:nvGraphicFramePr>
          <p:cNvPr id="4" name="Table 4">
            <a:extLst>
              <a:ext uri="{FF2B5EF4-FFF2-40B4-BE49-F238E27FC236}">
                <a16:creationId xmlns:a16="http://schemas.microsoft.com/office/drawing/2014/main" id="{691559D9-59F9-F489-DD02-DB722A3BA0AE}"/>
              </a:ext>
            </a:extLst>
          </p:cNvPr>
          <p:cNvGraphicFramePr>
            <a:graphicFrameLocks noGrp="1"/>
          </p:cNvGraphicFramePr>
          <p:nvPr>
            <p:extLst>
              <p:ext uri="{D42A27DB-BD31-4B8C-83A1-F6EECF244321}">
                <p14:modId xmlns:p14="http://schemas.microsoft.com/office/powerpoint/2010/main" val="48328690"/>
              </p:ext>
            </p:extLst>
          </p:nvPr>
        </p:nvGraphicFramePr>
        <p:xfrm>
          <a:off x="460311" y="3198009"/>
          <a:ext cx="11151109" cy="10363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63641277"/>
                    </a:ext>
                  </a:extLst>
                </a:gridCol>
                <a:gridCol w="2870708">
                  <a:extLst>
                    <a:ext uri="{9D8B030D-6E8A-4147-A177-3AD203B41FA5}">
                      <a16:colId xmlns:a16="http://schemas.microsoft.com/office/drawing/2014/main" val="3523857608"/>
                    </a:ext>
                  </a:extLst>
                </a:gridCol>
                <a:gridCol w="2978849">
                  <a:extLst>
                    <a:ext uri="{9D8B030D-6E8A-4147-A177-3AD203B41FA5}">
                      <a16:colId xmlns:a16="http://schemas.microsoft.com/office/drawing/2014/main" val="1652972842"/>
                    </a:ext>
                  </a:extLst>
                </a:gridCol>
                <a:gridCol w="3269552">
                  <a:extLst>
                    <a:ext uri="{9D8B030D-6E8A-4147-A177-3AD203B41FA5}">
                      <a16:colId xmlns:a16="http://schemas.microsoft.com/office/drawing/2014/main" val="571183192"/>
                    </a:ext>
                  </a:extLst>
                </a:gridCol>
              </a:tblGrid>
              <a:tr h="370840">
                <a:tc>
                  <a:txBody>
                    <a:bodyPr/>
                    <a:lstStyle/>
                    <a:p>
                      <a:r>
                        <a:rPr lang="en-US" sz="2800" dirty="0"/>
                        <a:t>Project</a:t>
                      </a:r>
                    </a:p>
                  </a:txBody>
                  <a:tcPr/>
                </a:tc>
                <a:tc>
                  <a:txBody>
                    <a:bodyPr/>
                    <a:lstStyle/>
                    <a:p>
                      <a:r>
                        <a:rPr lang="en-US" sz="2800" dirty="0"/>
                        <a:t>Remediation Cost</a:t>
                      </a:r>
                    </a:p>
                  </a:txBody>
                  <a:tcPr/>
                </a:tc>
                <a:tc>
                  <a:txBody>
                    <a:bodyPr/>
                    <a:lstStyle/>
                    <a:p>
                      <a:r>
                        <a:rPr lang="en-US" sz="2800" dirty="0"/>
                        <a:t>Development Cost</a:t>
                      </a:r>
                    </a:p>
                  </a:txBody>
                  <a:tcPr/>
                </a:tc>
                <a:tc>
                  <a:txBody>
                    <a:bodyPr/>
                    <a:lstStyle/>
                    <a:p>
                      <a:r>
                        <a:rPr lang="en-US" sz="2800" dirty="0"/>
                        <a:t>Technical Debt Ratio</a:t>
                      </a:r>
                    </a:p>
                  </a:txBody>
                  <a:tcPr/>
                </a:tc>
                <a:extLst>
                  <a:ext uri="{0D108BD9-81ED-4DB2-BD59-A6C34878D82A}">
                    <a16:rowId xmlns:a16="http://schemas.microsoft.com/office/drawing/2014/main" val="3936091952"/>
                  </a:ext>
                </a:extLst>
              </a:tr>
              <a:tr h="370840">
                <a:tc>
                  <a:txBody>
                    <a:bodyPr/>
                    <a:lstStyle/>
                    <a:p>
                      <a:r>
                        <a:rPr lang="en-US" sz="2800" dirty="0"/>
                        <a:t>Project 1</a:t>
                      </a:r>
                    </a:p>
                  </a:txBody>
                  <a:tcPr/>
                </a:tc>
                <a:tc>
                  <a:txBody>
                    <a:bodyPr/>
                    <a:lstStyle/>
                    <a:p>
                      <a:pPr algn="r"/>
                      <a:r>
                        <a:rPr lang="en-US" sz="2800" dirty="0"/>
                        <a:t>12.1</a:t>
                      </a:r>
                    </a:p>
                  </a:txBody>
                  <a:tcPr/>
                </a:tc>
                <a:tc>
                  <a:txBody>
                    <a:bodyPr/>
                    <a:lstStyle/>
                    <a:p>
                      <a:pPr algn="r"/>
                      <a:r>
                        <a:rPr lang="en-US" sz="2800" dirty="0"/>
                        <a:t>3,633.12</a:t>
                      </a:r>
                    </a:p>
                  </a:txBody>
                  <a:tcPr/>
                </a:tc>
                <a:tc>
                  <a:txBody>
                    <a:bodyPr/>
                    <a:lstStyle/>
                    <a:p>
                      <a:pPr algn="r"/>
                      <a:r>
                        <a:rPr lang="en-US" sz="2800" dirty="0"/>
                        <a:t>0.33%</a:t>
                      </a:r>
                    </a:p>
                  </a:txBody>
                  <a:tcPr/>
                </a:tc>
                <a:extLst>
                  <a:ext uri="{0D108BD9-81ED-4DB2-BD59-A6C34878D82A}">
                    <a16:rowId xmlns:a16="http://schemas.microsoft.com/office/drawing/2014/main" val="3823019218"/>
                  </a:ext>
                </a:extLst>
              </a:tr>
            </a:tbl>
          </a:graphicData>
        </a:graphic>
      </p:graphicFrame>
    </p:spTree>
    <p:extLst>
      <p:ext uri="{BB962C8B-B14F-4D97-AF65-F5344CB8AC3E}">
        <p14:creationId xmlns:p14="http://schemas.microsoft.com/office/powerpoint/2010/main" val="273130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8F9D-9D83-7A0D-8F0F-80D55C7B477F}"/>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A726766F-5E46-4FBC-6CAD-BDFF9EE592E6}"/>
              </a:ext>
            </a:extLst>
          </p:cNvPr>
          <p:cNvSpPr/>
          <p:nvPr/>
        </p:nvSpPr>
        <p:spPr>
          <a:xfrm>
            <a:off x="580580" y="1989242"/>
            <a:ext cx="11030840"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graphicFrame>
        <p:nvGraphicFramePr>
          <p:cNvPr id="4" name="Table 4">
            <a:extLst>
              <a:ext uri="{FF2B5EF4-FFF2-40B4-BE49-F238E27FC236}">
                <a16:creationId xmlns:a16="http://schemas.microsoft.com/office/drawing/2014/main" id="{691559D9-59F9-F489-DD02-DB722A3BA0AE}"/>
              </a:ext>
            </a:extLst>
          </p:cNvPr>
          <p:cNvGraphicFramePr>
            <a:graphicFrameLocks noGrp="1"/>
          </p:cNvGraphicFramePr>
          <p:nvPr>
            <p:extLst>
              <p:ext uri="{D42A27DB-BD31-4B8C-83A1-F6EECF244321}">
                <p14:modId xmlns:p14="http://schemas.microsoft.com/office/powerpoint/2010/main" val="488149523"/>
              </p:ext>
            </p:extLst>
          </p:nvPr>
        </p:nvGraphicFramePr>
        <p:xfrm>
          <a:off x="460311" y="3198009"/>
          <a:ext cx="11151109" cy="15544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63641277"/>
                    </a:ext>
                  </a:extLst>
                </a:gridCol>
                <a:gridCol w="2870708">
                  <a:extLst>
                    <a:ext uri="{9D8B030D-6E8A-4147-A177-3AD203B41FA5}">
                      <a16:colId xmlns:a16="http://schemas.microsoft.com/office/drawing/2014/main" val="3523857608"/>
                    </a:ext>
                  </a:extLst>
                </a:gridCol>
                <a:gridCol w="2978849">
                  <a:extLst>
                    <a:ext uri="{9D8B030D-6E8A-4147-A177-3AD203B41FA5}">
                      <a16:colId xmlns:a16="http://schemas.microsoft.com/office/drawing/2014/main" val="1652972842"/>
                    </a:ext>
                  </a:extLst>
                </a:gridCol>
                <a:gridCol w="3269552">
                  <a:extLst>
                    <a:ext uri="{9D8B030D-6E8A-4147-A177-3AD203B41FA5}">
                      <a16:colId xmlns:a16="http://schemas.microsoft.com/office/drawing/2014/main" val="571183192"/>
                    </a:ext>
                  </a:extLst>
                </a:gridCol>
              </a:tblGrid>
              <a:tr h="370840">
                <a:tc>
                  <a:txBody>
                    <a:bodyPr/>
                    <a:lstStyle/>
                    <a:p>
                      <a:r>
                        <a:rPr lang="en-US" sz="2800" dirty="0"/>
                        <a:t>Project</a:t>
                      </a:r>
                    </a:p>
                  </a:txBody>
                  <a:tcPr/>
                </a:tc>
                <a:tc>
                  <a:txBody>
                    <a:bodyPr/>
                    <a:lstStyle/>
                    <a:p>
                      <a:r>
                        <a:rPr lang="en-US" sz="2800" dirty="0"/>
                        <a:t>Remediation Cost</a:t>
                      </a:r>
                    </a:p>
                  </a:txBody>
                  <a:tcPr/>
                </a:tc>
                <a:tc>
                  <a:txBody>
                    <a:bodyPr/>
                    <a:lstStyle/>
                    <a:p>
                      <a:r>
                        <a:rPr lang="en-US" sz="2800" dirty="0"/>
                        <a:t>Development Cost</a:t>
                      </a:r>
                    </a:p>
                  </a:txBody>
                  <a:tcPr/>
                </a:tc>
                <a:tc>
                  <a:txBody>
                    <a:bodyPr/>
                    <a:lstStyle/>
                    <a:p>
                      <a:r>
                        <a:rPr lang="en-US" sz="2800" dirty="0"/>
                        <a:t>Technical Debt Ratio</a:t>
                      </a:r>
                    </a:p>
                  </a:txBody>
                  <a:tcPr/>
                </a:tc>
                <a:extLst>
                  <a:ext uri="{0D108BD9-81ED-4DB2-BD59-A6C34878D82A}">
                    <a16:rowId xmlns:a16="http://schemas.microsoft.com/office/drawing/2014/main" val="3936091952"/>
                  </a:ext>
                </a:extLst>
              </a:tr>
              <a:tr h="370840">
                <a:tc>
                  <a:txBody>
                    <a:bodyPr/>
                    <a:lstStyle/>
                    <a:p>
                      <a:r>
                        <a:rPr lang="en-US" sz="2800" dirty="0"/>
                        <a:t>Project 1</a:t>
                      </a:r>
                    </a:p>
                  </a:txBody>
                  <a:tcPr/>
                </a:tc>
                <a:tc>
                  <a:txBody>
                    <a:bodyPr/>
                    <a:lstStyle/>
                    <a:p>
                      <a:pPr algn="r"/>
                      <a:r>
                        <a:rPr lang="en-US" sz="2800" dirty="0"/>
                        <a:t>12.1</a:t>
                      </a:r>
                    </a:p>
                  </a:txBody>
                  <a:tcPr/>
                </a:tc>
                <a:tc>
                  <a:txBody>
                    <a:bodyPr/>
                    <a:lstStyle/>
                    <a:p>
                      <a:pPr algn="r"/>
                      <a:r>
                        <a:rPr lang="en-US" sz="2800" dirty="0"/>
                        <a:t>3,633.12</a:t>
                      </a:r>
                    </a:p>
                  </a:txBody>
                  <a:tcPr/>
                </a:tc>
                <a:tc>
                  <a:txBody>
                    <a:bodyPr/>
                    <a:lstStyle/>
                    <a:p>
                      <a:pPr algn="r"/>
                      <a:r>
                        <a:rPr lang="en-US" sz="2800" dirty="0"/>
                        <a:t>0.33%</a:t>
                      </a:r>
                    </a:p>
                  </a:txBody>
                  <a:tcPr/>
                </a:tc>
                <a:extLst>
                  <a:ext uri="{0D108BD9-81ED-4DB2-BD59-A6C34878D82A}">
                    <a16:rowId xmlns:a16="http://schemas.microsoft.com/office/drawing/2014/main" val="3823019218"/>
                  </a:ext>
                </a:extLst>
              </a:tr>
              <a:tr h="370840">
                <a:tc>
                  <a:txBody>
                    <a:bodyPr/>
                    <a:lstStyle/>
                    <a:p>
                      <a:r>
                        <a:rPr lang="en-US" sz="2800" dirty="0"/>
                        <a:t>Project 2</a:t>
                      </a:r>
                    </a:p>
                  </a:txBody>
                  <a:tcPr/>
                </a:tc>
                <a:tc>
                  <a:txBody>
                    <a:bodyPr/>
                    <a:lstStyle/>
                    <a:p>
                      <a:pPr algn="r"/>
                      <a:r>
                        <a:rPr lang="en-US" sz="2800" dirty="0"/>
                        <a:t>702</a:t>
                      </a:r>
                    </a:p>
                  </a:txBody>
                  <a:tcPr/>
                </a:tc>
                <a:tc>
                  <a:txBody>
                    <a:bodyPr/>
                    <a:lstStyle/>
                    <a:p>
                      <a:pPr algn="r"/>
                      <a:r>
                        <a:rPr lang="en-US" sz="2800" dirty="0"/>
                        <a:t>18,728.55</a:t>
                      </a:r>
                    </a:p>
                  </a:txBody>
                  <a:tcPr/>
                </a:tc>
                <a:tc>
                  <a:txBody>
                    <a:bodyPr/>
                    <a:lstStyle/>
                    <a:p>
                      <a:pPr algn="r"/>
                      <a:r>
                        <a:rPr lang="en-US" sz="2800" dirty="0"/>
                        <a:t>3.75%</a:t>
                      </a:r>
                    </a:p>
                  </a:txBody>
                  <a:tcPr/>
                </a:tc>
                <a:extLst>
                  <a:ext uri="{0D108BD9-81ED-4DB2-BD59-A6C34878D82A}">
                    <a16:rowId xmlns:a16="http://schemas.microsoft.com/office/drawing/2014/main" val="1504865560"/>
                  </a:ext>
                </a:extLst>
              </a:tr>
            </a:tbl>
          </a:graphicData>
        </a:graphic>
      </p:graphicFrame>
    </p:spTree>
    <p:extLst>
      <p:ext uri="{BB962C8B-B14F-4D97-AF65-F5344CB8AC3E}">
        <p14:creationId xmlns:p14="http://schemas.microsoft.com/office/powerpoint/2010/main" val="13795782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8F9D-9D83-7A0D-8F0F-80D55C7B477F}"/>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A726766F-5E46-4FBC-6CAD-BDFF9EE592E6}"/>
              </a:ext>
            </a:extLst>
          </p:cNvPr>
          <p:cNvSpPr/>
          <p:nvPr/>
        </p:nvSpPr>
        <p:spPr>
          <a:xfrm>
            <a:off x="580580" y="1989242"/>
            <a:ext cx="11030840"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graphicFrame>
        <p:nvGraphicFramePr>
          <p:cNvPr id="4" name="Table 4">
            <a:extLst>
              <a:ext uri="{FF2B5EF4-FFF2-40B4-BE49-F238E27FC236}">
                <a16:creationId xmlns:a16="http://schemas.microsoft.com/office/drawing/2014/main" id="{691559D9-59F9-F489-DD02-DB722A3BA0AE}"/>
              </a:ext>
            </a:extLst>
          </p:cNvPr>
          <p:cNvGraphicFramePr>
            <a:graphicFrameLocks noGrp="1"/>
          </p:cNvGraphicFramePr>
          <p:nvPr>
            <p:extLst>
              <p:ext uri="{D42A27DB-BD31-4B8C-83A1-F6EECF244321}">
                <p14:modId xmlns:p14="http://schemas.microsoft.com/office/powerpoint/2010/main" val="795821875"/>
              </p:ext>
            </p:extLst>
          </p:nvPr>
        </p:nvGraphicFramePr>
        <p:xfrm>
          <a:off x="460311" y="3198009"/>
          <a:ext cx="11151109" cy="2072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63641277"/>
                    </a:ext>
                  </a:extLst>
                </a:gridCol>
                <a:gridCol w="2870708">
                  <a:extLst>
                    <a:ext uri="{9D8B030D-6E8A-4147-A177-3AD203B41FA5}">
                      <a16:colId xmlns:a16="http://schemas.microsoft.com/office/drawing/2014/main" val="3523857608"/>
                    </a:ext>
                  </a:extLst>
                </a:gridCol>
                <a:gridCol w="2978849">
                  <a:extLst>
                    <a:ext uri="{9D8B030D-6E8A-4147-A177-3AD203B41FA5}">
                      <a16:colId xmlns:a16="http://schemas.microsoft.com/office/drawing/2014/main" val="1652972842"/>
                    </a:ext>
                  </a:extLst>
                </a:gridCol>
                <a:gridCol w="3269552">
                  <a:extLst>
                    <a:ext uri="{9D8B030D-6E8A-4147-A177-3AD203B41FA5}">
                      <a16:colId xmlns:a16="http://schemas.microsoft.com/office/drawing/2014/main" val="571183192"/>
                    </a:ext>
                  </a:extLst>
                </a:gridCol>
              </a:tblGrid>
              <a:tr h="370840">
                <a:tc>
                  <a:txBody>
                    <a:bodyPr/>
                    <a:lstStyle/>
                    <a:p>
                      <a:r>
                        <a:rPr lang="en-US" sz="2800" dirty="0"/>
                        <a:t>Project</a:t>
                      </a:r>
                    </a:p>
                  </a:txBody>
                  <a:tcPr/>
                </a:tc>
                <a:tc>
                  <a:txBody>
                    <a:bodyPr/>
                    <a:lstStyle/>
                    <a:p>
                      <a:r>
                        <a:rPr lang="en-US" sz="2800" dirty="0"/>
                        <a:t>Remediation Cost</a:t>
                      </a:r>
                    </a:p>
                  </a:txBody>
                  <a:tcPr/>
                </a:tc>
                <a:tc>
                  <a:txBody>
                    <a:bodyPr/>
                    <a:lstStyle/>
                    <a:p>
                      <a:r>
                        <a:rPr lang="en-US" sz="2800" dirty="0"/>
                        <a:t>Development Cost</a:t>
                      </a:r>
                    </a:p>
                  </a:txBody>
                  <a:tcPr/>
                </a:tc>
                <a:tc>
                  <a:txBody>
                    <a:bodyPr/>
                    <a:lstStyle/>
                    <a:p>
                      <a:r>
                        <a:rPr lang="en-US" sz="2800" dirty="0"/>
                        <a:t>Technical Debt Ratio</a:t>
                      </a:r>
                    </a:p>
                  </a:txBody>
                  <a:tcPr/>
                </a:tc>
                <a:extLst>
                  <a:ext uri="{0D108BD9-81ED-4DB2-BD59-A6C34878D82A}">
                    <a16:rowId xmlns:a16="http://schemas.microsoft.com/office/drawing/2014/main" val="3936091952"/>
                  </a:ext>
                </a:extLst>
              </a:tr>
              <a:tr h="370840">
                <a:tc>
                  <a:txBody>
                    <a:bodyPr/>
                    <a:lstStyle/>
                    <a:p>
                      <a:r>
                        <a:rPr lang="en-US" sz="2800" dirty="0"/>
                        <a:t>Project 1</a:t>
                      </a:r>
                    </a:p>
                  </a:txBody>
                  <a:tcPr/>
                </a:tc>
                <a:tc>
                  <a:txBody>
                    <a:bodyPr/>
                    <a:lstStyle/>
                    <a:p>
                      <a:pPr algn="r"/>
                      <a:r>
                        <a:rPr lang="en-US" sz="2800" dirty="0"/>
                        <a:t>12.1</a:t>
                      </a:r>
                    </a:p>
                  </a:txBody>
                  <a:tcPr/>
                </a:tc>
                <a:tc>
                  <a:txBody>
                    <a:bodyPr/>
                    <a:lstStyle/>
                    <a:p>
                      <a:pPr algn="r"/>
                      <a:r>
                        <a:rPr lang="en-US" sz="2800" dirty="0"/>
                        <a:t>3,633.12</a:t>
                      </a:r>
                    </a:p>
                  </a:txBody>
                  <a:tcPr/>
                </a:tc>
                <a:tc>
                  <a:txBody>
                    <a:bodyPr/>
                    <a:lstStyle/>
                    <a:p>
                      <a:pPr algn="r"/>
                      <a:r>
                        <a:rPr lang="en-US" sz="2800" dirty="0"/>
                        <a:t>0.33%</a:t>
                      </a:r>
                    </a:p>
                  </a:txBody>
                  <a:tcPr/>
                </a:tc>
                <a:extLst>
                  <a:ext uri="{0D108BD9-81ED-4DB2-BD59-A6C34878D82A}">
                    <a16:rowId xmlns:a16="http://schemas.microsoft.com/office/drawing/2014/main" val="3823019218"/>
                  </a:ext>
                </a:extLst>
              </a:tr>
              <a:tr h="370840">
                <a:tc>
                  <a:txBody>
                    <a:bodyPr/>
                    <a:lstStyle/>
                    <a:p>
                      <a:r>
                        <a:rPr lang="en-US" sz="2800" dirty="0"/>
                        <a:t>Project 2</a:t>
                      </a:r>
                    </a:p>
                  </a:txBody>
                  <a:tcPr/>
                </a:tc>
                <a:tc>
                  <a:txBody>
                    <a:bodyPr/>
                    <a:lstStyle/>
                    <a:p>
                      <a:pPr algn="r"/>
                      <a:r>
                        <a:rPr lang="en-US" sz="2800" dirty="0"/>
                        <a:t>702</a:t>
                      </a:r>
                    </a:p>
                  </a:txBody>
                  <a:tcPr/>
                </a:tc>
                <a:tc>
                  <a:txBody>
                    <a:bodyPr/>
                    <a:lstStyle/>
                    <a:p>
                      <a:pPr algn="r"/>
                      <a:r>
                        <a:rPr lang="en-US" sz="2800" dirty="0"/>
                        <a:t>18,728.55</a:t>
                      </a:r>
                    </a:p>
                  </a:txBody>
                  <a:tcPr/>
                </a:tc>
                <a:tc>
                  <a:txBody>
                    <a:bodyPr/>
                    <a:lstStyle/>
                    <a:p>
                      <a:pPr algn="r"/>
                      <a:r>
                        <a:rPr lang="en-US" sz="2800" dirty="0"/>
                        <a:t>3.75%</a:t>
                      </a:r>
                    </a:p>
                  </a:txBody>
                  <a:tcPr/>
                </a:tc>
                <a:extLst>
                  <a:ext uri="{0D108BD9-81ED-4DB2-BD59-A6C34878D82A}">
                    <a16:rowId xmlns:a16="http://schemas.microsoft.com/office/drawing/2014/main" val="1504865560"/>
                  </a:ext>
                </a:extLst>
              </a:tr>
              <a:tr h="370840">
                <a:tc>
                  <a:txBody>
                    <a:bodyPr/>
                    <a:lstStyle/>
                    <a:p>
                      <a:r>
                        <a:rPr lang="en-US" sz="2800" dirty="0"/>
                        <a:t>Project 3</a:t>
                      </a:r>
                    </a:p>
                  </a:txBody>
                  <a:tcPr/>
                </a:tc>
                <a:tc>
                  <a:txBody>
                    <a:bodyPr/>
                    <a:lstStyle/>
                    <a:p>
                      <a:pPr algn="r"/>
                      <a:r>
                        <a:rPr lang="en-US" sz="2800" dirty="0"/>
                        <a:t>1,058.25</a:t>
                      </a:r>
                    </a:p>
                  </a:txBody>
                  <a:tcPr/>
                </a:tc>
                <a:tc>
                  <a:txBody>
                    <a:bodyPr/>
                    <a:lstStyle/>
                    <a:p>
                      <a:pPr algn="r"/>
                      <a:r>
                        <a:rPr lang="en-US" sz="2800" dirty="0"/>
                        <a:t>9,593.37</a:t>
                      </a:r>
                    </a:p>
                  </a:txBody>
                  <a:tcPr/>
                </a:tc>
                <a:tc>
                  <a:txBody>
                    <a:bodyPr/>
                    <a:lstStyle/>
                    <a:p>
                      <a:pPr algn="r"/>
                      <a:r>
                        <a:rPr lang="en-US" sz="2800" dirty="0"/>
                        <a:t>11.03%</a:t>
                      </a:r>
                    </a:p>
                  </a:txBody>
                  <a:tcPr/>
                </a:tc>
                <a:extLst>
                  <a:ext uri="{0D108BD9-81ED-4DB2-BD59-A6C34878D82A}">
                    <a16:rowId xmlns:a16="http://schemas.microsoft.com/office/drawing/2014/main" val="664698350"/>
                  </a:ext>
                </a:extLst>
              </a:tr>
            </a:tbl>
          </a:graphicData>
        </a:graphic>
      </p:graphicFrame>
    </p:spTree>
    <p:extLst>
      <p:ext uri="{BB962C8B-B14F-4D97-AF65-F5344CB8AC3E}">
        <p14:creationId xmlns:p14="http://schemas.microsoft.com/office/powerpoint/2010/main" val="19975378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B9F82-A55E-500E-B278-CCF518986437}"/>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148F4B9-CCD1-2F8B-7A06-AB7246149FBD}"/>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71466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B91DA0-D2F5-013C-B78F-C832F68398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0E0B580D-ABAB-1835-0643-2128ACB56B6F}"/>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2F45A1FE-8EED-3AD9-9A09-ABD5578B38DD}"/>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27689862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343D-5C90-B3C3-4EFF-1FD510ABB558}"/>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4279F5C-B96C-22FC-79A7-095A3DB50938}"/>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32807065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5547153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4398023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Tree>
    <p:extLst>
      <p:ext uri="{BB962C8B-B14F-4D97-AF65-F5344CB8AC3E}">
        <p14:creationId xmlns:p14="http://schemas.microsoft.com/office/powerpoint/2010/main" val="2391925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42472190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1388944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C4C1DDAC-6C7F-8189-625F-D7F232B3A7FF}"/>
              </a:ext>
            </a:extLst>
          </p:cNvPr>
          <p:cNvSpPr/>
          <p:nvPr/>
        </p:nvSpPr>
        <p:spPr>
          <a:xfrm>
            <a:off x="4965471" y="3044279"/>
            <a:ext cx="7226529"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(R x .2) + (CR x .15) – (CO x .15)</a:t>
            </a:r>
          </a:p>
        </p:txBody>
      </p:sp>
    </p:spTree>
    <p:extLst>
      <p:ext uri="{BB962C8B-B14F-4D97-AF65-F5344CB8AC3E}">
        <p14:creationId xmlns:p14="http://schemas.microsoft.com/office/powerpoint/2010/main" val="289141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17F9-4D18-F16B-A341-3C850F257EBB}"/>
              </a:ext>
            </a:extLst>
          </p:cNvPr>
          <p:cNvSpPr txBox="1">
            <a:spLocks/>
          </p:cNvSpPr>
          <p:nvPr/>
        </p:nvSpPr>
        <p:spPr>
          <a:xfrm>
            <a:off x="838200" y="365125"/>
            <a:ext cx="6509273" cy="1325563"/>
          </a:xfrm>
          <a:prstGeom prst="rect">
            <a:avLst/>
          </a:prstGeom>
        </p:spPr>
        <p:txBody>
          <a:bodyPr/>
          <a:lst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a:lstStyle>
          <a:p>
            <a:pPr algn="ctr"/>
            <a:r>
              <a:rPr lang="en-US" dirty="0"/>
              <a:t>Thank You!</a:t>
            </a:r>
          </a:p>
        </p:txBody>
      </p:sp>
      <p:pic>
        <p:nvPicPr>
          <p:cNvPr id="3" name="Picture 2">
            <a:extLst>
              <a:ext uri="{FF2B5EF4-FFF2-40B4-BE49-F238E27FC236}">
                <a16:creationId xmlns:a16="http://schemas.microsoft.com/office/drawing/2014/main" id="{2F6EC833-8793-C183-8C88-9CB090279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D2072E6A-EDD5-E635-BC94-E2CB9A58825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94327D1C-C225-A526-11E0-BCC946A8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75965FBF-5B2E-3335-73C8-34C79A2D7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8C965F38-8536-3B14-C6E6-AF3799245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0E2265F-C4D8-A5E4-C29E-4A38C3DB7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45152FBE-65B3-EC50-52A8-91587C7800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7834AC2-40F3-668E-01BE-8F50ED7970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0619C80D-AC4D-0F9E-BD56-F794F5B60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4137294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5F7143-2854-D369-EBB9-DCA23A9CAC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227D3845-5FE2-7560-E693-431F91AFE005}"/>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6D8204AE-A93B-C3B9-2509-737CEF19F4D6}"/>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3444799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589E10-C542-9531-0F52-F430E8669C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1825625"/>
            <a:ext cx="10515601" cy="4351338"/>
          </a:xfrm>
        </p:spPr>
      </p:pic>
      <p:sp>
        <p:nvSpPr>
          <p:cNvPr id="8" name="Title 1">
            <a:extLst>
              <a:ext uri="{FF2B5EF4-FFF2-40B4-BE49-F238E27FC236}">
                <a16:creationId xmlns:a16="http://schemas.microsoft.com/office/drawing/2014/main" id="{5DEE2EC5-7645-B18D-30FD-1D15DC59EF2E}"/>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FBAA8998-1266-3B2D-23A8-2FB42D39183E}"/>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22189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B499-76F1-5A41-487B-AED66BE90078}"/>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DA0269C6-E572-12B5-6197-AA92366C325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a:fillRect/>
          </a:stretch>
        </p:blipFill>
        <p:spPr/>
      </p:pic>
      <p:sp>
        <p:nvSpPr>
          <p:cNvPr id="4" name="Text Placeholder 3">
            <a:extLst>
              <a:ext uri="{FF2B5EF4-FFF2-40B4-BE49-F238E27FC236}">
                <a16:creationId xmlns:a16="http://schemas.microsoft.com/office/drawing/2014/main" id="{C03F4C1D-5B97-0E5E-3274-5C6E4094E423}"/>
              </a:ext>
            </a:extLst>
          </p:cNvPr>
          <p:cNvSpPr>
            <a:spLocks noGrp="1"/>
          </p:cNvSpPr>
          <p:nvPr>
            <p:ph type="body" sz="half" idx="2"/>
          </p:nvPr>
        </p:nvSpPr>
        <p:spPr/>
        <p:txBody>
          <a:bodyPr/>
          <a:lstStyle/>
          <a:p>
            <a:r>
              <a:rPr lang="en-US" dirty="0"/>
              <a:t>First described by Ward Cunningham in 1992</a:t>
            </a:r>
          </a:p>
        </p:txBody>
      </p:sp>
    </p:spTree>
    <p:extLst>
      <p:ext uri="{BB962C8B-B14F-4D97-AF65-F5344CB8AC3E}">
        <p14:creationId xmlns:p14="http://schemas.microsoft.com/office/powerpoint/2010/main" val="1533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B499-76F1-5A41-487B-AED66BE90078}"/>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DA0269C6-E572-12B5-6197-AA92366C325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a:fillRect/>
          </a:stretch>
        </p:blipFill>
        <p:spPr/>
      </p:pic>
      <p:sp>
        <p:nvSpPr>
          <p:cNvPr id="4" name="Text Placeholder 3">
            <a:extLst>
              <a:ext uri="{FF2B5EF4-FFF2-40B4-BE49-F238E27FC236}">
                <a16:creationId xmlns:a16="http://schemas.microsoft.com/office/drawing/2014/main" id="{C03F4C1D-5B97-0E5E-3274-5C6E4094E423}"/>
              </a:ext>
            </a:extLst>
          </p:cNvPr>
          <p:cNvSpPr>
            <a:spLocks noGrp="1"/>
          </p:cNvSpPr>
          <p:nvPr>
            <p:ph type="body" sz="half" idx="2"/>
          </p:nvPr>
        </p:nvSpPr>
        <p:spPr/>
        <p:txBody>
          <a:bodyPr/>
          <a:lstStyle/>
          <a:p>
            <a:r>
              <a:rPr lang="en-US" dirty="0"/>
              <a:t>First described by Ward Cunningham in 1992</a:t>
            </a:r>
          </a:p>
        </p:txBody>
      </p:sp>
      <p:sp>
        <p:nvSpPr>
          <p:cNvPr id="3" name="TextBox 2">
            <a:extLst>
              <a:ext uri="{FF2B5EF4-FFF2-40B4-BE49-F238E27FC236}">
                <a16:creationId xmlns:a16="http://schemas.microsoft.com/office/drawing/2014/main" id="{F72D7D4B-22C9-5DC9-CD67-E40315E2BE2B}"/>
              </a:ext>
            </a:extLst>
          </p:cNvPr>
          <p:cNvSpPr txBox="1"/>
          <p:nvPr/>
        </p:nvSpPr>
        <p:spPr>
          <a:xfrm>
            <a:off x="715803" y="2547074"/>
            <a:ext cx="4180205" cy="1754326"/>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4289731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B499-76F1-5A41-487B-AED66BE90078}"/>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DA0269C6-E572-12B5-6197-AA92366C325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a:fillRect/>
          </a:stretch>
        </p:blipFill>
        <p:spPr/>
      </p:pic>
      <p:sp>
        <p:nvSpPr>
          <p:cNvPr id="4" name="Text Placeholder 3">
            <a:extLst>
              <a:ext uri="{FF2B5EF4-FFF2-40B4-BE49-F238E27FC236}">
                <a16:creationId xmlns:a16="http://schemas.microsoft.com/office/drawing/2014/main" id="{C03F4C1D-5B97-0E5E-3274-5C6E4094E423}"/>
              </a:ext>
            </a:extLst>
          </p:cNvPr>
          <p:cNvSpPr>
            <a:spLocks noGrp="1"/>
          </p:cNvSpPr>
          <p:nvPr>
            <p:ph type="body" sz="half" idx="2"/>
          </p:nvPr>
        </p:nvSpPr>
        <p:spPr/>
        <p:txBody>
          <a:bodyPr/>
          <a:lstStyle/>
          <a:p>
            <a:r>
              <a:rPr lang="en-US" dirty="0"/>
              <a:t>First described by Ward Cunningham in 1992</a:t>
            </a:r>
          </a:p>
        </p:txBody>
      </p:sp>
      <p:sp>
        <p:nvSpPr>
          <p:cNvPr id="3" name="TextBox 2">
            <a:extLst>
              <a:ext uri="{FF2B5EF4-FFF2-40B4-BE49-F238E27FC236}">
                <a16:creationId xmlns:a16="http://schemas.microsoft.com/office/drawing/2014/main" id="{F72D7D4B-22C9-5DC9-CD67-E40315E2BE2B}"/>
              </a:ext>
            </a:extLst>
          </p:cNvPr>
          <p:cNvSpPr txBox="1"/>
          <p:nvPr/>
        </p:nvSpPr>
        <p:spPr>
          <a:xfrm>
            <a:off x="715803" y="2547074"/>
            <a:ext cx="4180205" cy="2308324"/>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80984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B499-76F1-5A41-487B-AED66BE90078}"/>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DA0269C6-E572-12B5-6197-AA92366C325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a:fillRect/>
          </a:stretch>
        </p:blipFill>
        <p:spPr/>
      </p:pic>
      <p:sp>
        <p:nvSpPr>
          <p:cNvPr id="4" name="Text Placeholder 3">
            <a:extLst>
              <a:ext uri="{FF2B5EF4-FFF2-40B4-BE49-F238E27FC236}">
                <a16:creationId xmlns:a16="http://schemas.microsoft.com/office/drawing/2014/main" id="{C03F4C1D-5B97-0E5E-3274-5C6E4094E423}"/>
              </a:ext>
            </a:extLst>
          </p:cNvPr>
          <p:cNvSpPr>
            <a:spLocks noGrp="1"/>
          </p:cNvSpPr>
          <p:nvPr>
            <p:ph type="body" sz="half" idx="2"/>
          </p:nvPr>
        </p:nvSpPr>
        <p:spPr/>
        <p:txBody>
          <a:bodyPr/>
          <a:lstStyle/>
          <a:p>
            <a:r>
              <a:rPr lang="en-US" dirty="0"/>
              <a:t>First described by Ward Cunningham in 1992</a:t>
            </a:r>
          </a:p>
        </p:txBody>
      </p:sp>
      <p:sp>
        <p:nvSpPr>
          <p:cNvPr id="3" name="TextBox 2">
            <a:extLst>
              <a:ext uri="{FF2B5EF4-FFF2-40B4-BE49-F238E27FC236}">
                <a16:creationId xmlns:a16="http://schemas.microsoft.com/office/drawing/2014/main" id="{F72D7D4B-22C9-5DC9-CD67-E40315E2BE2B}"/>
              </a:ext>
            </a:extLst>
          </p:cNvPr>
          <p:cNvSpPr txBox="1"/>
          <p:nvPr/>
        </p:nvSpPr>
        <p:spPr>
          <a:xfrm>
            <a:off x="715803" y="2547074"/>
            <a:ext cx="4180205"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373331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75BA2C-FD2B-F87B-3A30-EEC1ABFD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188" y="987425"/>
            <a:ext cx="6169023" cy="4873625"/>
          </a:xfrm>
          <a:prstGeom prst="rect">
            <a:avLst/>
          </a:prstGeom>
        </p:spPr>
      </p:pic>
      <p:sp>
        <p:nvSpPr>
          <p:cNvPr id="2" name="Title 1">
            <a:extLst>
              <a:ext uri="{FF2B5EF4-FFF2-40B4-BE49-F238E27FC236}">
                <a16:creationId xmlns:a16="http://schemas.microsoft.com/office/drawing/2014/main" id="{C9165862-2890-E7B5-4A17-303E748FFF62}"/>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ACB3E93-9F56-4B2E-55DE-8E7C9CF9FAEB}"/>
              </a:ext>
            </a:extLst>
          </p:cNvPr>
          <p:cNvSpPr>
            <a:spLocks noGrp="1"/>
          </p:cNvSpPr>
          <p:nvPr>
            <p:ph type="body" sz="half" idx="2"/>
          </p:nvPr>
        </p:nvSpPr>
        <p:spPr/>
        <p:txBody>
          <a:bodyPr>
            <a:normAutofit/>
          </a:bodyPr>
          <a:lstStyle/>
          <a:p>
            <a:r>
              <a:rPr lang="en-US" sz="1400" dirty="0"/>
              <a:t>Common definition comes from Martin Fowler</a:t>
            </a:r>
          </a:p>
        </p:txBody>
      </p:sp>
      <p:sp>
        <p:nvSpPr>
          <p:cNvPr id="10" name="Picture Placeholder 9">
            <a:extLst>
              <a:ext uri="{FF2B5EF4-FFF2-40B4-BE49-F238E27FC236}">
                <a16:creationId xmlns:a16="http://schemas.microsoft.com/office/drawing/2014/main" id="{8239C68F-9EC7-D849-5F1F-454D3A0F9CF6}"/>
              </a:ext>
            </a:extLst>
          </p:cNvPr>
          <p:cNvSpPr>
            <a:spLocks noGrp="1"/>
          </p:cNvSpPr>
          <p:nvPr>
            <p:ph type="pic" idx="1"/>
          </p:nvPr>
        </p:nvSpPr>
        <p:spPr/>
      </p:sp>
    </p:spTree>
    <p:extLst>
      <p:ext uri="{BB962C8B-B14F-4D97-AF65-F5344CB8AC3E}">
        <p14:creationId xmlns:p14="http://schemas.microsoft.com/office/powerpoint/2010/main" val="4218106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17F9-4D18-F16B-A341-3C850F257EB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a:lstStyle>
          <a:p>
            <a:r>
              <a:rPr lang="en-US"/>
              <a:t>Who is Chad Green</a:t>
            </a:r>
            <a:endParaRPr lang="en-US" dirty="0"/>
          </a:p>
        </p:txBody>
      </p:sp>
      <p:pic>
        <p:nvPicPr>
          <p:cNvPr id="3" name="Picture 2">
            <a:extLst>
              <a:ext uri="{FF2B5EF4-FFF2-40B4-BE49-F238E27FC236}">
                <a16:creationId xmlns:a16="http://schemas.microsoft.com/office/drawing/2014/main" id="{2F6EC833-8793-C183-8C88-9CB090279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D2072E6A-EDD5-E635-BC94-E2CB9A58825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94327D1C-C225-A526-11E0-BCC946A8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75965FBF-5B2E-3335-73C8-34C79A2D7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8C965F38-8536-3B14-C6E6-AF3799245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0E2265F-C4D8-A5E4-C29E-4A38C3DB7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45152FBE-65B3-EC50-52A8-91587C7800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7834AC2-40F3-668E-01BE-8F50ED7970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0619C80D-AC4D-0F9E-BD56-F794F5B60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44075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75BA2C-FD2B-F87B-3A30-EEC1ABFD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188" y="987425"/>
            <a:ext cx="6169023" cy="4873625"/>
          </a:xfrm>
          <a:prstGeom prst="rect">
            <a:avLst/>
          </a:prstGeom>
        </p:spPr>
      </p:pic>
      <p:sp>
        <p:nvSpPr>
          <p:cNvPr id="2" name="Title 1">
            <a:extLst>
              <a:ext uri="{FF2B5EF4-FFF2-40B4-BE49-F238E27FC236}">
                <a16:creationId xmlns:a16="http://schemas.microsoft.com/office/drawing/2014/main" id="{C9165862-2890-E7B5-4A17-303E748FFF62}"/>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ACB3E93-9F56-4B2E-55DE-8E7C9CF9FAEB}"/>
              </a:ext>
            </a:extLst>
          </p:cNvPr>
          <p:cNvSpPr>
            <a:spLocks noGrp="1"/>
          </p:cNvSpPr>
          <p:nvPr>
            <p:ph type="body" sz="half" idx="2"/>
          </p:nvPr>
        </p:nvSpPr>
        <p:spPr/>
        <p:txBody>
          <a:bodyPr>
            <a:normAutofit/>
          </a:bodyPr>
          <a:lstStyle/>
          <a:p>
            <a:r>
              <a:rPr lang="en-US" sz="1400" dirty="0"/>
              <a:t>Common definition comes from Martin Fowler</a:t>
            </a:r>
          </a:p>
        </p:txBody>
      </p:sp>
      <p:sp>
        <p:nvSpPr>
          <p:cNvPr id="10" name="Picture Placeholder 9">
            <a:extLst>
              <a:ext uri="{FF2B5EF4-FFF2-40B4-BE49-F238E27FC236}">
                <a16:creationId xmlns:a16="http://schemas.microsoft.com/office/drawing/2014/main" id="{8239C68F-9EC7-D849-5F1F-454D3A0F9CF6}"/>
              </a:ext>
            </a:extLst>
          </p:cNvPr>
          <p:cNvSpPr>
            <a:spLocks noGrp="1"/>
          </p:cNvSpPr>
          <p:nvPr>
            <p:ph type="pic" idx="1"/>
          </p:nvPr>
        </p:nvSpPr>
        <p:spPr/>
      </p:sp>
      <p:sp>
        <p:nvSpPr>
          <p:cNvPr id="5" name="TextBox 4">
            <a:extLst>
              <a:ext uri="{FF2B5EF4-FFF2-40B4-BE49-F238E27FC236}">
                <a16:creationId xmlns:a16="http://schemas.microsoft.com/office/drawing/2014/main" id="{C7AF81CC-C746-E162-47BB-2EEC8758508D}"/>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3954390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75BA2C-FD2B-F87B-3A30-EEC1ABFD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188" y="987425"/>
            <a:ext cx="6169023" cy="4873625"/>
          </a:xfrm>
          <a:prstGeom prst="rect">
            <a:avLst/>
          </a:prstGeom>
        </p:spPr>
      </p:pic>
      <p:sp>
        <p:nvSpPr>
          <p:cNvPr id="2" name="Title 1">
            <a:extLst>
              <a:ext uri="{FF2B5EF4-FFF2-40B4-BE49-F238E27FC236}">
                <a16:creationId xmlns:a16="http://schemas.microsoft.com/office/drawing/2014/main" id="{C9165862-2890-E7B5-4A17-303E748FFF62}"/>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ACB3E93-9F56-4B2E-55DE-8E7C9CF9FAEB}"/>
              </a:ext>
            </a:extLst>
          </p:cNvPr>
          <p:cNvSpPr>
            <a:spLocks noGrp="1"/>
          </p:cNvSpPr>
          <p:nvPr>
            <p:ph type="body" sz="half" idx="2"/>
          </p:nvPr>
        </p:nvSpPr>
        <p:spPr/>
        <p:txBody>
          <a:bodyPr>
            <a:normAutofit/>
          </a:bodyPr>
          <a:lstStyle/>
          <a:p>
            <a:r>
              <a:rPr lang="en-US" sz="1400" dirty="0"/>
              <a:t>Common definition comes from Martin Fowler</a:t>
            </a:r>
          </a:p>
        </p:txBody>
      </p:sp>
      <p:sp>
        <p:nvSpPr>
          <p:cNvPr id="10" name="Picture Placeholder 9">
            <a:extLst>
              <a:ext uri="{FF2B5EF4-FFF2-40B4-BE49-F238E27FC236}">
                <a16:creationId xmlns:a16="http://schemas.microsoft.com/office/drawing/2014/main" id="{8239C68F-9EC7-D849-5F1F-454D3A0F9CF6}"/>
              </a:ext>
            </a:extLst>
          </p:cNvPr>
          <p:cNvSpPr>
            <a:spLocks noGrp="1"/>
          </p:cNvSpPr>
          <p:nvPr>
            <p:ph type="pic" idx="1"/>
          </p:nvPr>
        </p:nvSpPr>
        <p:spPr/>
      </p:sp>
      <p:sp>
        <p:nvSpPr>
          <p:cNvPr id="5" name="TextBox 4">
            <a:extLst>
              <a:ext uri="{FF2B5EF4-FFF2-40B4-BE49-F238E27FC236}">
                <a16:creationId xmlns:a16="http://schemas.microsoft.com/office/drawing/2014/main" id="{C7AF81CC-C746-E162-47BB-2EEC8758508D}"/>
              </a:ext>
            </a:extLst>
          </p:cNvPr>
          <p:cNvSpPr txBox="1"/>
          <p:nvPr/>
        </p:nvSpPr>
        <p:spPr>
          <a:xfrm>
            <a:off x="715803" y="2547074"/>
            <a:ext cx="4180205"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1555747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75BA2C-FD2B-F87B-3A30-EEC1ABFD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188" y="987425"/>
            <a:ext cx="6169023" cy="4873625"/>
          </a:xfrm>
          <a:prstGeom prst="rect">
            <a:avLst/>
          </a:prstGeom>
        </p:spPr>
      </p:pic>
      <p:sp>
        <p:nvSpPr>
          <p:cNvPr id="2" name="Title 1">
            <a:extLst>
              <a:ext uri="{FF2B5EF4-FFF2-40B4-BE49-F238E27FC236}">
                <a16:creationId xmlns:a16="http://schemas.microsoft.com/office/drawing/2014/main" id="{C9165862-2890-E7B5-4A17-303E748FFF62}"/>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ACB3E93-9F56-4B2E-55DE-8E7C9CF9FAEB}"/>
              </a:ext>
            </a:extLst>
          </p:cNvPr>
          <p:cNvSpPr>
            <a:spLocks noGrp="1"/>
          </p:cNvSpPr>
          <p:nvPr>
            <p:ph type="body" sz="half" idx="2"/>
          </p:nvPr>
        </p:nvSpPr>
        <p:spPr/>
        <p:txBody>
          <a:bodyPr>
            <a:normAutofit/>
          </a:bodyPr>
          <a:lstStyle/>
          <a:p>
            <a:r>
              <a:rPr lang="en-US" sz="1400" dirty="0"/>
              <a:t>Common definition comes from Martin Fowler</a:t>
            </a:r>
          </a:p>
        </p:txBody>
      </p:sp>
      <p:sp>
        <p:nvSpPr>
          <p:cNvPr id="10" name="Picture Placeholder 9">
            <a:extLst>
              <a:ext uri="{FF2B5EF4-FFF2-40B4-BE49-F238E27FC236}">
                <a16:creationId xmlns:a16="http://schemas.microsoft.com/office/drawing/2014/main" id="{8239C68F-9EC7-D849-5F1F-454D3A0F9CF6}"/>
              </a:ext>
            </a:extLst>
          </p:cNvPr>
          <p:cNvSpPr>
            <a:spLocks noGrp="1"/>
          </p:cNvSpPr>
          <p:nvPr>
            <p:ph type="pic" idx="1"/>
          </p:nvPr>
        </p:nvSpPr>
        <p:spPr/>
      </p:sp>
      <p:sp>
        <p:nvSpPr>
          <p:cNvPr id="5" name="TextBox 4">
            <a:extLst>
              <a:ext uri="{FF2B5EF4-FFF2-40B4-BE49-F238E27FC236}">
                <a16:creationId xmlns:a16="http://schemas.microsoft.com/office/drawing/2014/main" id="{C7AF81CC-C746-E162-47BB-2EEC8758508D}"/>
              </a:ext>
            </a:extLst>
          </p:cNvPr>
          <p:cNvSpPr txBox="1"/>
          <p:nvPr/>
        </p:nvSpPr>
        <p:spPr>
          <a:xfrm>
            <a:off x="715803" y="2547074"/>
            <a:ext cx="4180205"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82175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2FB8-6B69-CB16-C93A-949543FF4A1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83F99943-7B81-A372-B4AE-CF891CDAEC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570FC8E6-5BC3-D90C-070B-48955CE5516E}"/>
              </a:ext>
            </a:extLst>
          </p:cNvPr>
          <p:cNvSpPr>
            <a:spLocks noGrp="1"/>
          </p:cNvSpPr>
          <p:nvPr>
            <p:ph type="body" sz="half" idx="2"/>
          </p:nvPr>
        </p:nvSpPr>
        <p:spPr/>
        <p:txBody>
          <a:bodyPr/>
          <a:lstStyle/>
          <a:p>
            <a:r>
              <a:rPr lang="en-US" dirty="0"/>
              <a:t>More academic definition</a:t>
            </a:r>
          </a:p>
        </p:txBody>
      </p:sp>
      <p:sp>
        <p:nvSpPr>
          <p:cNvPr id="7" name="TextBox 6">
            <a:extLst>
              <a:ext uri="{FF2B5EF4-FFF2-40B4-BE49-F238E27FC236}">
                <a16:creationId xmlns:a16="http://schemas.microsoft.com/office/drawing/2014/main" id="{DD6C2268-6C77-DF55-1D7F-7036DA447EB8}"/>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260394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2FB8-6B69-CB16-C93A-949543FF4A1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83F99943-7B81-A372-B4AE-CF891CDAEC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570FC8E6-5BC3-D90C-070B-48955CE5516E}"/>
              </a:ext>
            </a:extLst>
          </p:cNvPr>
          <p:cNvSpPr>
            <a:spLocks noGrp="1"/>
          </p:cNvSpPr>
          <p:nvPr>
            <p:ph type="body" sz="half" idx="2"/>
          </p:nvPr>
        </p:nvSpPr>
        <p:spPr/>
        <p:txBody>
          <a:bodyPr/>
          <a:lstStyle/>
          <a:p>
            <a:r>
              <a:rPr lang="en-US" dirty="0"/>
              <a:t>More academic definition</a:t>
            </a:r>
          </a:p>
        </p:txBody>
      </p:sp>
      <p:sp>
        <p:nvSpPr>
          <p:cNvPr id="7" name="TextBox 6">
            <a:extLst>
              <a:ext uri="{FF2B5EF4-FFF2-40B4-BE49-F238E27FC236}">
                <a16:creationId xmlns:a16="http://schemas.microsoft.com/office/drawing/2014/main" id="{DD6C2268-6C77-DF55-1D7F-7036DA447EB8}"/>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205741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2FB8-6B69-CB16-C93A-949543FF4A1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83F99943-7B81-A372-B4AE-CF891CDAEC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570FC8E6-5BC3-D90C-070B-48955CE5516E}"/>
              </a:ext>
            </a:extLst>
          </p:cNvPr>
          <p:cNvSpPr>
            <a:spLocks noGrp="1"/>
          </p:cNvSpPr>
          <p:nvPr>
            <p:ph type="body" sz="half" idx="2"/>
          </p:nvPr>
        </p:nvSpPr>
        <p:spPr/>
        <p:txBody>
          <a:bodyPr/>
          <a:lstStyle/>
          <a:p>
            <a:r>
              <a:rPr lang="en-US" dirty="0"/>
              <a:t>More academic definition</a:t>
            </a:r>
          </a:p>
        </p:txBody>
      </p:sp>
      <p:sp>
        <p:nvSpPr>
          <p:cNvPr id="7" name="TextBox 6">
            <a:extLst>
              <a:ext uri="{FF2B5EF4-FFF2-40B4-BE49-F238E27FC236}">
                <a16:creationId xmlns:a16="http://schemas.microsoft.com/office/drawing/2014/main" id="{DD6C2268-6C77-DF55-1D7F-7036DA447EB8}"/>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2736962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2FB8-6B69-CB16-C93A-949543FF4A1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83F99943-7B81-A372-B4AE-CF891CDAEC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570FC8E6-5BC3-D90C-070B-48955CE5516E}"/>
              </a:ext>
            </a:extLst>
          </p:cNvPr>
          <p:cNvSpPr>
            <a:spLocks noGrp="1"/>
          </p:cNvSpPr>
          <p:nvPr>
            <p:ph type="body" sz="half" idx="2"/>
          </p:nvPr>
        </p:nvSpPr>
        <p:spPr/>
        <p:txBody>
          <a:bodyPr/>
          <a:lstStyle/>
          <a:p>
            <a:r>
              <a:rPr lang="en-US" dirty="0"/>
              <a:t>More academic definition</a:t>
            </a:r>
          </a:p>
        </p:txBody>
      </p:sp>
      <p:sp>
        <p:nvSpPr>
          <p:cNvPr id="7" name="TextBox 6">
            <a:extLst>
              <a:ext uri="{FF2B5EF4-FFF2-40B4-BE49-F238E27FC236}">
                <a16:creationId xmlns:a16="http://schemas.microsoft.com/office/drawing/2014/main" id="{DD6C2268-6C77-DF55-1D7F-7036DA447EB8}"/>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718307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D2F1-C227-F99B-E900-EA4339FD8554}"/>
              </a:ext>
            </a:extLst>
          </p:cNvPr>
          <p:cNvSpPr>
            <a:spLocks noGrp="1"/>
          </p:cNvSpPr>
          <p:nvPr>
            <p:ph type="title"/>
          </p:nvPr>
        </p:nvSpPr>
        <p:spPr/>
        <p:txBody>
          <a:bodyPr/>
          <a:lstStyle/>
          <a:p>
            <a:r>
              <a:rPr lang="en-US" dirty="0"/>
              <a:t>A more reasonable definition</a:t>
            </a:r>
          </a:p>
        </p:txBody>
      </p:sp>
      <p:sp>
        <p:nvSpPr>
          <p:cNvPr id="3" name="Content Placeholder 2">
            <a:extLst>
              <a:ext uri="{FF2B5EF4-FFF2-40B4-BE49-F238E27FC236}">
                <a16:creationId xmlns:a16="http://schemas.microsoft.com/office/drawing/2014/main" id="{30FA546A-8F4F-1B48-F01C-AF83C832CDAC}"/>
              </a:ext>
            </a:extLst>
          </p:cNvPr>
          <p:cNvSpPr>
            <a:spLocks noGrp="1"/>
          </p:cNvSpPr>
          <p:nvPr>
            <p:ph idx="1"/>
          </p:nvPr>
        </p:nvSpPr>
        <p:spPr/>
        <p:txBody>
          <a:bodyPr>
            <a:normAutofit/>
          </a:bodyPr>
          <a:lstStyle/>
          <a:p>
            <a:pPr marL="0" indent="0">
              <a:buNone/>
            </a:pPr>
            <a:r>
              <a:rPr lang="en-US" sz="4800" dirty="0"/>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B3D03224-413A-3C79-C771-78F5EA704ED7}"/>
              </a:ext>
            </a:extLst>
          </p:cNvPr>
          <p:cNvSpPr txBox="1"/>
          <p:nvPr/>
        </p:nvSpPr>
        <p:spPr>
          <a:xfrm>
            <a:off x="5477540" y="5530632"/>
            <a:ext cx="5282600" cy="646331"/>
          </a:xfrm>
          <a:prstGeom prst="rect">
            <a:avLst/>
          </a:prstGeom>
          <a:noFill/>
        </p:spPr>
        <p:txBody>
          <a:bodyPr wrap="none" rtlCol="0">
            <a:spAutoFit/>
          </a:bodyPr>
          <a:lstStyle/>
          <a:p>
            <a:pPr algn="r"/>
            <a:r>
              <a:rPr lang="en-US" dirty="0">
                <a:solidFill>
                  <a:schemeClr val="bg1">
                    <a:lumMod val="75000"/>
                  </a:schemeClr>
                </a:solidFill>
              </a:rPr>
              <a:t>Matt Eland</a:t>
            </a:r>
          </a:p>
          <a:p>
            <a:pPr algn="r"/>
            <a:r>
              <a:rPr lang="en-US" dirty="0">
                <a:solidFill>
                  <a:schemeClr val="bg1">
                    <a:lumMod val="75000"/>
                  </a:schemeClr>
                </a:solidFill>
              </a:rPr>
              <a:t>killalldefects.com/2019/12/23/defining-technical-debt</a:t>
            </a:r>
          </a:p>
        </p:txBody>
      </p:sp>
    </p:spTree>
    <p:extLst>
      <p:ext uri="{BB962C8B-B14F-4D97-AF65-F5344CB8AC3E}">
        <p14:creationId xmlns:p14="http://schemas.microsoft.com/office/powerpoint/2010/main" val="19576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C87BB5-ED2C-63E8-DD27-4950C1B8BA69}"/>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44791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457EC7-018A-78B1-5D62-987AEDF2EE01}"/>
              </a:ext>
            </a:extLst>
          </p:cNvPr>
          <p:cNvSpPr/>
          <p:nvPr/>
        </p:nvSpPr>
        <p:spPr>
          <a:xfrm>
            <a:off x="630305" y="1854024"/>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66822567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9CF2F-94B7-8E93-7E3F-F7D80918650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D6E3799-3929-1DC3-B347-B21630C2E342}"/>
              </a:ext>
            </a:extLst>
          </p:cNvPr>
          <p:cNvSpPr>
            <a:spLocks noGrp="1"/>
          </p:cNvSpPr>
          <p:nvPr>
            <p:ph idx="1"/>
          </p:nvPr>
        </p:nvSpPr>
        <p:spPr/>
        <p:txBody>
          <a:bodyPr/>
          <a:lstStyle/>
          <a:p>
            <a:r>
              <a:rPr lang="en-US" dirty="0"/>
              <a:t>What is Technical Debt</a:t>
            </a:r>
          </a:p>
          <a:p>
            <a:r>
              <a:rPr lang="en-US" dirty="0"/>
              <a:t>Pros and Cons of Technical Debt</a:t>
            </a:r>
          </a:p>
          <a:p>
            <a:r>
              <a:rPr lang="en-US" dirty="0"/>
              <a:t>What Causes Technical Debt</a:t>
            </a:r>
          </a:p>
          <a:p>
            <a:r>
              <a:rPr lang="en-US" dirty="0"/>
              <a:t>Types of Technical Debt</a:t>
            </a:r>
          </a:p>
          <a:p>
            <a:r>
              <a:rPr lang="en-US" dirty="0"/>
              <a:t>Technical Debt Identification</a:t>
            </a:r>
          </a:p>
          <a:p>
            <a:r>
              <a:rPr lang="en-US" dirty="0"/>
              <a:t>Tracking Technical Debt</a:t>
            </a:r>
          </a:p>
        </p:txBody>
      </p:sp>
    </p:spTree>
    <p:extLst>
      <p:ext uri="{BB962C8B-B14F-4D97-AF65-F5344CB8AC3E}">
        <p14:creationId xmlns:p14="http://schemas.microsoft.com/office/powerpoint/2010/main" val="406176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A22FEF-0E59-C907-634F-365B830E9518}"/>
              </a:ext>
            </a:extLst>
          </p:cNvPr>
          <p:cNvSpPr/>
          <p:nvPr/>
        </p:nvSpPr>
        <p:spPr>
          <a:xfrm>
            <a:off x="468786" y="2105561"/>
            <a:ext cx="11254428"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4"/>
                </a:solidFill>
              </a:rPr>
              <a:t>Technical Debt can be </a:t>
            </a:r>
            <a:r>
              <a:rPr lang="en-US" sz="8000" b="1" dirty="0">
                <a:ln w="22225">
                  <a:solidFill>
                    <a:schemeClr val="accent2"/>
                  </a:solidFill>
                  <a:prstDash val="solid"/>
                </a:ln>
                <a:solidFill>
                  <a:srgbClr val="FF0000"/>
                </a:solidFill>
              </a:rPr>
              <a:t>Bad</a:t>
            </a:r>
          </a:p>
        </p:txBody>
      </p:sp>
      <p:cxnSp>
        <p:nvCxnSpPr>
          <p:cNvPr id="3" name="Straight Connector 2">
            <a:extLst>
              <a:ext uri="{FF2B5EF4-FFF2-40B4-BE49-F238E27FC236}">
                <a16:creationId xmlns:a16="http://schemas.microsoft.com/office/drawing/2014/main" id="{FE42BBEF-345E-3479-E2A5-2D2FACEB5D84}"/>
              </a:ext>
            </a:extLst>
          </p:cNvPr>
          <p:cNvCxnSpPr>
            <a:cxnSpLocks/>
          </p:cNvCxnSpPr>
          <p:nvPr/>
        </p:nvCxnSpPr>
        <p:spPr>
          <a:xfrm>
            <a:off x="6898315" y="3254549"/>
            <a:ext cx="2841108"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5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5817B7-EC7D-F561-A7DC-552449D636BF}"/>
              </a:ext>
            </a:extLst>
          </p:cNvPr>
          <p:cNvSpPr/>
          <p:nvPr/>
        </p:nvSpPr>
        <p:spPr>
          <a:xfrm>
            <a:off x="0" y="2321004"/>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362792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443342-41B4-BE7C-C6D1-1991AD730F59}"/>
              </a:ext>
            </a:extLst>
          </p:cNvPr>
          <p:cNvSpPr/>
          <p:nvPr/>
        </p:nvSpPr>
        <p:spPr>
          <a:xfrm>
            <a:off x="536593" y="2228671"/>
            <a:ext cx="11118813" cy="1200329"/>
          </a:xfrm>
          <a:prstGeom prst="rect">
            <a:avLst/>
          </a:prstGeom>
          <a:noFill/>
        </p:spPr>
        <p:txBody>
          <a:bodyPr wrap="none" lIns="91440" tIns="45720" rIns="91440" bIns="45720">
            <a:spAutoFit/>
          </a:bodyPr>
          <a:lstStyle/>
          <a:p>
            <a:pPr algn="ctr"/>
            <a:r>
              <a:rPr lang="en-US" sz="7200" b="1" dirty="0">
                <a:ln w="22225">
                  <a:solidFill>
                    <a:schemeClr val="accent2"/>
                  </a:solidFill>
                  <a:prstDash val="solid"/>
                </a:ln>
                <a:solidFill>
                  <a:schemeClr val="accent4"/>
                </a:solidFill>
              </a:rPr>
              <a:t>Technical Debt can be </a:t>
            </a:r>
            <a:r>
              <a:rPr lang="en-US" sz="72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27789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0A03A0-56D7-336C-5E6B-F0FA36B4F606}"/>
              </a:ext>
            </a:extLst>
          </p:cNvPr>
          <p:cNvSpPr/>
          <p:nvPr/>
        </p:nvSpPr>
        <p:spPr>
          <a:xfrm>
            <a:off x="390559" y="2321004"/>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2051986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96B43B-BD7B-89F5-F9F8-25AD68B2CF21}"/>
              </a:ext>
            </a:extLst>
          </p:cNvPr>
          <p:cNvSpPr/>
          <p:nvPr/>
        </p:nvSpPr>
        <p:spPr>
          <a:xfrm>
            <a:off x="25780" y="1982450"/>
            <a:ext cx="12140439" cy="1446550"/>
          </a:xfrm>
          <a:prstGeom prst="rect">
            <a:avLst/>
          </a:prstGeom>
          <a:noFill/>
        </p:spPr>
        <p:txBody>
          <a:bodyPr wrap="none" lIns="91440" tIns="45720" rIns="91440" bIns="45720">
            <a:spAutoFit/>
          </a:bodyPr>
          <a:lstStyle/>
          <a:p>
            <a:pPr algn="ctr"/>
            <a:r>
              <a:rPr lang="en-US" sz="8800" b="1" dirty="0">
                <a:ln w="22225">
                  <a:solidFill>
                    <a:schemeClr val="accent2"/>
                  </a:solidFill>
                  <a:prstDash val="solid"/>
                </a:ln>
                <a:solidFill>
                  <a:schemeClr val="accent4"/>
                </a:solidFill>
              </a:rPr>
              <a:t>Technical Debt </a:t>
            </a:r>
            <a:r>
              <a:rPr lang="en-US" sz="8800" b="1" dirty="0">
                <a:ln w="22225">
                  <a:solidFill>
                    <a:schemeClr val="accent2"/>
                  </a:solidFill>
                  <a:prstDash val="solid"/>
                </a:ln>
                <a:solidFill>
                  <a:srgbClr val="FF0000"/>
                </a:solidFill>
              </a:rPr>
              <a:t>is not</a:t>
            </a:r>
            <a:r>
              <a:rPr lang="en-US" sz="8800" b="1" dirty="0">
                <a:ln w="22225">
                  <a:solidFill>
                    <a:schemeClr val="accent2"/>
                  </a:solidFill>
                  <a:prstDash val="solid"/>
                </a:ln>
                <a:solidFill>
                  <a:schemeClr val="accent4"/>
                </a:solidFill>
              </a:rPr>
              <a:t> Free</a:t>
            </a:r>
            <a:endParaRPr lang="en-US" sz="8800" b="1" dirty="0">
              <a:ln w="22225">
                <a:solidFill>
                  <a:schemeClr val="accent2"/>
                </a:solidFill>
                <a:prstDash val="solid"/>
              </a:ln>
              <a:solidFill>
                <a:srgbClr val="00B050"/>
              </a:solidFill>
            </a:endParaRPr>
          </a:p>
        </p:txBody>
      </p:sp>
    </p:spTree>
    <p:extLst>
      <p:ext uri="{BB962C8B-B14F-4D97-AF65-F5344CB8AC3E}">
        <p14:creationId xmlns:p14="http://schemas.microsoft.com/office/powerpoint/2010/main" val="3170164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3378-4C79-172E-A8BA-24598A7FDCFE}"/>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D91491FC-A178-9BBE-666B-94843E1B4F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2683631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8899-1BFB-2870-E8BC-94B2B1AA34CB}"/>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229557EC-4DCD-7290-ED36-4422A443B98F}"/>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4" name="Rectangle: Rounded Corners 3">
            <a:extLst>
              <a:ext uri="{FF2B5EF4-FFF2-40B4-BE49-F238E27FC236}">
                <a16:creationId xmlns:a16="http://schemas.microsoft.com/office/drawing/2014/main" id="{B40131E5-A94F-3104-8DE0-EB54B38B09CE}"/>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2325413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6F30-B1DA-043A-3651-8F42D42C8E18}"/>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D8AA6DEA-24D3-E91B-1862-8CE9887B59A0}"/>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4" name="Rectangle: Rounded Corners 3">
            <a:extLst>
              <a:ext uri="{FF2B5EF4-FFF2-40B4-BE49-F238E27FC236}">
                <a16:creationId xmlns:a16="http://schemas.microsoft.com/office/drawing/2014/main" id="{D6966140-398A-E5D4-0809-A9409B3ADF2F}"/>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5" name="Rectangle: Rounded Corners 4">
            <a:extLst>
              <a:ext uri="{FF2B5EF4-FFF2-40B4-BE49-F238E27FC236}">
                <a16:creationId xmlns:a16="http://schemas.microsoft.com/office/drawing/2014/main" id="{B5861E88-BAE2-AD45-B622-9E1A3893DBC0}"/>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3781788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0EBF-70BA-A0B4-33D1-659B2F2C906C}"/>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0A1D3CD7-EF2E-6293-792E-76A886830FD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4" name="Rectangle: Rounded Corners 3">
            <a:extLst>
              <a:ext uri="{FF2B5EF4-FFF2-40B4-BE49-F238E27FC236}">
                <a16:creationId xmlns:a16="http://schemas.microsoft.com/office/drawing/2014/main" id="{D5909A92-8F72-22E1-F880-E54918DB323C}"/>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5" name="Rectangle: Rounded Corners 4">
            <a:extLst>
              <a:ext uri="{FF2B5EF4-FFF2-40B4-BE49-F238E27FC236}">
                <a16:creationId xmlns:a16="http://schemas.microsoft.com/office/drawing/2014/main" id="{AE62DB01-F359-5D20-BC3D-651D258AB05E}"/>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6" name="Rectangle: Rounded Corners 5">
            <a:extLst>
              <a:ext uri="{FF2B5EF4-FFF2-40B4-BE49-F238E27FC236}">
                <a16:creationId xmlns:a16="http://schemas.microsoft.com/office/drawing/2014/main" id="{9F5194F2-1066-5F65-0C5F-6A7924CDD278}"/>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5061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7433-4B89-42B1-F841-3D2AE8688073}"/>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2AB197A6-DD1E-B98C-8B53-D1DBB6F6B245}"/>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4" name="Rectangle: Rounded Corners 3">
            <a:extLst>
              <a:ext uri="{FF2B5EF4-FFF2-40B4-BE49-F238E27FC236}">
                <a16:creationId xmlns:a16="http://schemas.microsoft.com/office/drawing/2014/main" id="{535E4938-0D10-ED4D-4AF2-904D5498A637}"/>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5" name="Rectangle: Rounded Corners 4">
            <a:extLst>
              <a:ext uri="{FF2B5EF4-FFF2-40B4-BE49-F238E27FC236}">
                <a16:creationId xmlns:a16="http://schemas.microsoft.com/office/drawing/2014/main" id="{9A1E8492-6C0C-541E-096B-18CF03C497F2}"/>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6" name="Rectangle: Rounded Corners 5">
            <a:extLst>
              <a:ext uri="{FF2B5EF4-FFF2-40B4-BE49-F238E27FC236}">
                <a16:creationId xmlns:a16="http://schemas.microsoft.com/office/drawing/2014/main" id="{D6CF7180-8461-1BEE-585A-175DC0E78B28}"/>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60361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A8A6C-464D-8D5A-07C1-F9E7CD2DF7CF}"/>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0B097143-1D6E-75E1-5EDD-DA39CDAE9AB5}"/>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21689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7433-4B89-42B1-F841-3D2AE8688073}"/>
              </a:ext>
            </a:extLst>
          </p:cNvPr>
          <p:cNvSpPr>
            <a:spLocks noGrp="1"/>
          </p:cNvSpPr>
          <p:nvPr>
            <p:ph type="title"/>
          </p:nvPr>
        </p:nvSpPr>
        <p:spPr/>
        <p:txBody>
          <a:bodyPr/>
          <a:lstStyle/>
          <a:p>
            <a:r>
              <a:rPr lang="en-US" dirty="0"/>
              <a:t>Another Technical Debt Example</a:t>
            </a:r>
          </a:p>
        </p:txBody>
      </p:sp>
      <p:sp>
        <p:nvSpPr>
          <p:cNvPr id="3" name="Rectangle: Rounded Corners 2">
            <a:extLst>
              <a:ext uri="{FF2B5EF4-FFF2-40B4-BE49-F238E27FC236}">
                <a16:creationId xmlns:a16="http://schemas.microsoft.com/office/drawing/2014/main" id="{2AB197A6-DD1E-B98C-8B53-D1DBB6F6B245}"/>
              </a:ext>
            </a:extLst>
          </p:cNvPr>
          <p:cNvSpPr/>
          <p:nvPr/>
        </p:nvSpPr>
        <p:spPr>
          <a:xfrm>
            <a:off x="1181100" y="2520029"/>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b="1" dirty="0"/>
              <a:t>.NET 5</a:t>
            </a:r>
          </a:p>
          <a:p>
            <a:pPr algn="ctr"/>
            <a:r>
              <a:rPr lang="en-US" sz="2000" b="1" dirty="0"/>
              <a:t>Current Release</a:t>
            </a:r>
          </a:p>
        </p:txBody>
      </p:sp>
      <p:sp>
        <p:nvSpPr>
          <p:cNvPr id="4" name="Rectangle: Rounded Corners 3">
            <a:extLst>
              <a:ext uri="{FF2B5EF4-FFF2-40B4-BE49-F238E27FC236}">
                <a16:creationId xmlns:a16="http://schemas.microsoft.com/office/drawing/2014/main" id="{535E4938-0D10-ED4D-4AF2-904D5498A637}"/>
              </a:ext>
            </a:extLst>
          </p:cNvPr>
          <p:cNvSpPr/>
          <p:nvPr/>
        </p:nvSpPr>
        <p:spPr>
          <a:xfrm>
            <a:off x="7073900" y="2520029"/>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b="1" dirty="0"/>
              <a:t>.NET 6</a:t>
            </a:r>
          </a:p>
          <a:p>
            <a:pPr algn="ctr"/>
            <a:r>
              <a:rPr lang="en-US" sz="2000" b="1" dirty="0"/>
              <a:t>LTS Release</a:t>
            </a:r>
          </a:p>
        </p:txBody>
      </p:sp>
    </p:spTree>
    <p:extLst>
      <p:ext uri="{BB962C8B-B14F-4D97-AF65-F5344CB8AC3E}">
        <p14:creationId xmlns:p14="http://schemas.microsoft.com/office/powerpoint/2010/main" val="3958423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2F24-8A6D-74EF-875C-8344DF6D9810}"/>
              </a:ext>
            </a:extLst>
          </p:cNvPr>
          <p:cNvSpPr>
            <a:spLocks noGrp="1"/>
          </p:cNvSpPr>
          <p:nvPr>
            <p:ph type="title"/>
          </p:nvPr>
        </p:nvSpPr>
        <p:spPr/>
        <p:txBody>
          <a:bodyPr/>
          <a:lstStyle/>
          <a:p>
            <a:r>
              <a:rPr lang="en-US" dirty="0"/>
              <a:t>Another Technical Debt Example</a:t>
            </a:r>
          </a:p>
        </p:txBody>
      </p:sp>
      <p:pic>
        <p:nvPicPr>
          <p:cNvPr id="3" name="Content Placeholder 4" descr="A picture containing diagram&#10;&#10;Description automatically generated">
            <a:extLst>
              <a:ext uri="{FF2B5EF4-FFF2-40B4-BE49-F238E27FC236}">
                <a16:creationId xmlns:a16="http://schemas.microsoft.com/office/drawing/2014/main" id="{943A1952-CB82-06F5-D9DA-982DE6ECF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207" y="1803583"/>
            <a:ext cx="11413585" cy="3250833"/>
          </a:xfrm>
          <a:prstGeom prst="rect">
            <a:avLst/>
          </a:prstGeom>
          <a:noFill/>
        </p:spPr>
      </p:pic>
    </p:spTree>
    <p:extLst>
      <p:ext uri="{BB962C8B-B14F-4D97-AF65-F5344CB8AC3E}">
        <p14:creationId xmlns:p14="http://schemas.microsoft.com/office/powerpoint/2010/main" val="4101349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EF39-1D4B-E441-4716-0F040B182819}"/>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B0664AFA-E12E-BDFC-9FAD-C8B208183686}"/>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62458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E39E3-251E-6548-FE6A-3EA71826078A}"/>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AEB04876-120C-4CF4-7126-680EF45FF8D0}"/>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8BEE6A46-DD1E-953B-FC33-5FED3C31446F}"/>
              </a:ext>
            </a:extLst>
          </p:cNvPr>
          <p:cNvSpPr>
            <a:spLocks noGrp="1"/>
          </p:cNvSpPr>
          <p:nvPr>
            <p:ph sz="half" idx="2"/>
          </p:nvPr>
        </p:nvSpPr>
        <p:spPr/>
        <p:txBody>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4E095508-DBBE-E953-A315-AB4D5F4CAA32}"/>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56AB26D5-EFA5-3B0C-EFDE-D3B728D41376}"/>
              </a:ext>
            </a:extLst>
          </p:cNvPr>
          <p:cNvSpPr>
            <a:spLocks noGrp="1"/>
          </p:cNvSpPr>
          <p:nvPr>
            <p:ph sz="quarter" idx="4"/>
          </p:nvPr>
        </p:nvSpPr>
        <p:spPr/>
        <p:txBody>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54755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3B6B-B441-D2C0-4E0A-860E9D9BD05F}"/>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81A31AE1-D4FD-C6CB-1426-19A5E62B615C}"/>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8774144B-C97E-7999-0933-FCDA0891D11B}"/>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1E946092-8F01-2073-F41F-1AABE5F15033}"/>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458F69A2-E8A7-59DE-84BD-39E74AC7B57F}"/>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24835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6613-6C32-89CF-62FE-0FEC5B9981DD}"/>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B731AC39-2ABC-A11E-6061-00288F4C260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29896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358B-EB0A-03A2-3400-94F9A22F79AF}"/>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71313BF2-D34C-4384-D2AC-7C03BA1119D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DABC4143-E8CC-86B6-A302-35E95434C114}"/>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365584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6F10-4C89-F0A7-E57E-385AB0AAB225}"/>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5E21D5AC-77E9-6E6E-95DF-8227D94446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92EC8350-8F10-16A9-EC49-E51182C5006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493144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2114-3CE7-BE76-F541-DB5AAD3DE5B4}"/>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B9568578-5B71-DA96-22E6-4E9F5D22B8E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69B1F635-1355-E7FC-324E-9CBC544F45F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668362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2DAC-499A-4328-8D50-4EBD8706B260}"/>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C913D207-40BB-F5D8-3D28-E636AACA06E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9BF65D5D-D20F-453A-63FA-E95B7181DBD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92764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7FAD4E-9A88-3F31-386D-993A783E66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2" name="Title 1">
            <a:extLst>
              <a:ext uri="{FF2B5EF4-FFF2-40B4-BE49-F238E27FC236}">
                <a16:creationId xmlns:a16="http://schemas.microsoft.com/office/drawing/2014/main" id="{2534EBA3-4AE0-996A-F33F-E3C68E494522}"/>
              </a:ext>
            </a:extLst>
          </p:cNvPr>
          <p:cNvSpPr>
            <a:spLocks noGrp="1"/>
          </p:cNvSpPr>
          <p:nvPr>
            <p:ph type="title"/>
          </p:nvPr>
        </p:nvSpPr>
        <p:spPr>
          <a:xfrm>
            <a:off x="838200" y="-187768"/>
            <a:ext cx="10515600" cy="1325563"/>
          </a:xfrm>
        </p:spPr>
        <p:txBody>
          <a:bodyPr/>
          <a:lstStyle/>
          <a:p>
            <a:r>
              <a:rPr lang="en-US" dirty="0"/>
              <a:t>What is Technical Debt?</a:t>
            </a:r>
          </a:p>
        </p:txBody>
      </p:sp>
      <p:sp>
        <p:nvSpPr>
          <p:cNvPr id="7" name="TextBox 6">
            <a:extLst>
              <a:ext uri="{FF2B5EF4-FFF2-40B4-BE49-F238E27FC236}">
                <a16:creationId xmlns:a16="http://schemas.microsoft.com/office/drawing/2014/main" id="{9B893A12-133F-C825-7E83-33FFB154D234}"/>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1485928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E858D-8361-E7F2-2C4E-1D102A1B2702}"/>
              </a:ext>
            </a:extLst>
          </p:cNvPr>
          <p:cNvSpPr>
            <a:spLocks noGrp="1"/>
          </p:cNvSpPr>
          <p:nvPr>
            <p:ph type="title"/>
          </p:nvPr>
        </p:nvSpPr>
        <p:spPr/>
        <p:txBody>
          <a:bodyPr/>
          <a:lstStyle/>
          <a:p>
            <a:r>
              <a:rPr lang="en-US" dirty="0"/>
              <a:t>Lack of a test suite</a:t>
            </a:r>
          </a:p>
        </p:txBody>
      </p:sp>
      <p:pic>
        <p:nvPicPr>
          <p:cNvPr id="6" name="Picture Placeholder 5">
            <a:extLst>
              <a:ext uri="{FF2B5EF4-FFF2-40B4-BE49-F238E27FC236}">
                <a16:creationId xmlns:a16="http://schemas.microsoft.com/office/drawing/2014/main" id="{4DFEDDAA-82B9-F359-81F2-3E25C3D5E50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2B37F032-465B-F481-AB64-8E1A12F7CE77}"/>
              </a:ext>
            </a:extLst>
          </p:cNvPr>
          <p:cNvSpPr>
            <a:spLocks noGrp="1"/>
          </p:cNvSpPr>
          <p:nvPr>
            <p:ph type="body" sz="half" idx="2"/>
          </p:nvPr>
        </p:nvSpPr>
        <p:spPr/>
        <p:txBody>
          <a:bodyPr/>
          <a:lstStyle/>
          <a:p>
            <a:r>
              <a:rPr lang="en-US" dirty="0"/>
              <a:t>What causes technical debt?</a:t>
            </a:r>
          </a:p>
        </p:txBody>
      </p:sp>
      <p:sp>
        <p:nvSpPr>
          <p:cNvPr id="7" name="&quot;Not Allowed&quot; Symbol 6">
            <a:extLst>
              <a:ext uri="{FF2B5EF4-FFF2-40B4-BE49-F238E27FC236}">
                <a16:creationId xmlns:a16="http://schemas.microsoft.com/office/drawing/2014/main" id="{F8DFD9CE-C0A5-0539-8ABA-E91D7F0532CF}"/>
              </a:ext>
            </a:extLst>
          </p:cNvPr>
          <p:cNvSpPr/>
          <p:nvPr/>
        </p:nvSpPr>
        <p:spPr>
          <a:xfrm>
            <a:off x="5180012" y="996950"/>
            <a:ext cx="6172200" cy="4787162"/>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7155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F624-553C-1D23-6813-5D4951A8C86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A16CE060-9CC0-03EB-E683-16C08FF5F23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4ACBFEA5-1CE1-5A2B-3CE1-EB05F59B0518}"/>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45673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2520-7729-E193-321B-1CDC6FC7F9B9}"/>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3CE80DD-70E0-BFFD-521E-B0C4B025892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1DD87880-F6AA-668C-916C-F31179DE30B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6814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B75E-5F4F-91F6-1F94-5150B390CCCC}"/>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A33E194C-0083-06F7-FFBA-8BC6383691C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92CB2401-486A-C79C-01EA-1F527D3888A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76636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1B79-F42B-1574-855C-8DE680056A48}"/>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5E2B5A9-DB74-4D32-7EA0-11CE2BB2951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453D58D2-CF68-8131-938A-61731169AB7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90895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5342-3CC6-1B25-52D5-ABD77B3C3D10}"/>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1B602BFC-0783-C5D0-FBB8-0A9D4C6759E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92B6DE69-5372-685A-F167-02A0116BEFE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722506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B268-7144-5DF5-88B6-2345C08E5D87}"/>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5AF96678-67C8-3103-BB5D-F5A52D5B0D6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B0251618-475B-2487-5FEE-9B23C181283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2311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9CF4-8EA3-5FB9-2803-079B97B42EC0}"/>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581D8B4A-825F-CB0D-6FE4-12C9FADDCA7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DB10A9F6-906C-36F4-B11B-98D3378574F4}"/>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783253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03AD-0D61-FC24-FDFC-683B0DDD9EC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24380C6C-3A20-543F-449A-811910E7F96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ADCC4ABB-6A4A-DB15-2F6A-0EE2DD01007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369235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9113-4C1B-7E8F-8239-E9492D2166B3}"/>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C16F8F72-81AC-7F3E-B356-CF7566B1636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B3883CE7-8411-6E75-1EB5-EEB57743DA6E}"/>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98970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4919F8-DAE7-501B-E823-8EB2C777D8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821E9E31-1082-0D88-5FA6-E9241DE6DD35}"/>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C4D0773A-17C5-20DD-0129-1817A0E0E10E}"/>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698286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9542-335A-865A-D764-7B4B37C0B821}"/>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050B62F4-131A-3ED7-1F87-6797A8601DBA}"/>
              </a:ext>
            </a:extLst>
          </p:cNvPr>
          <p:cNvSpPr>
            <a:spLocks noGrp="1"/>
          </p:cNvSpPr>
          <p:nvPr>
            <p:ph idx="1"/>
          </p:nvPr>
        </p:nvSpPr>
        <p:spPr/>
        <p:txBody>
          <a:bodyPr numCol="2">
            <a:normAutofit/>
          </a:bodyPr>
          <a:lstStyle/>
          <a:p>
            <a:r>
              <a:rPr lang="en-US" dirty="0"/>
              <a:t>Insufficient up-front definition</a:t>
            </a:r>
          </a:p>
          <a:p>
            <a:r>
              <a:rPr lang="en-US" dirty="0"/>
              <a:t>Business pressures</a:t>
            </a:r>
          </a:p>
          <a:p>
            <a:r>
              <a:rPr lang="en-US" dirty="0"/>
              <a:t>Lack of process of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a:t>
            </a:r>
          </a:p>
        </p:txBody>
      </p:sp>
    </p:spTree>
    <p:extLst>
      <p:ext uri="{BB962C8B-B14F-4D97-AF65-F5344CB8AC3E}">
        <p14:creationId xmlns:p14="http://schemas.microsoft.com/office/powerpoint/2010/main" val="1292645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8C7D-4599-9F76-FD33-167CEBE0194F}"/>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D7A8AED5-41CB-727C-7DEE-B536B20A718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679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EF4B-A1DD-2A40-0D76-0ABD93F187D9}"/>
              </a:ext>
            </a:extLst>
          </p:cNvPr>
          <p:cNvSpPr>
            <a:spLocks noGrp="1"/>
          </p:cNvSpPr>
          <p:nvPr>
            <p:ph type="title"/>
          </p:nvPr>
        </p:nvSpPr>
        <p:spPr/>
        <p:txBody>
          <a:bodyPr/>
          <a:lstStyle/>
          <a:p>
            <a:r>
              <a:rPr lang="en-US" dirty="0"/>
              <a:t>Architecture</a:t>
            </a:r>
          </a:p>
        </p:txBody>
      </p:sp>
      <p:pic>
        <p:nvPicPr>
          <p:cNvPr id="6" name="Picture Placeholder 5">
            <a:extLst>
              <a:ext uri="{FF2B5EF4-FFF2-40B4-BE49-F238E27FC236}">
                <a16:creationId xmlns:a16="http://schemas.microsoft.com/office/drawing/2014/main" id="{AED55315-9FE2-C565-BC38-921C3427A08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3" r="18333"/>
          <a:stretch>
            <a:fillRect/>
          </a:stretch>
        </p:blipFill>
        <p:spPr/>
      </p:pic>
      <p:sp>
        <p:nvSpPr>
          <p:cNvPr id="4" name="Text Placeholder 3">
            <a:extLst>
              <a:ext uri="{FF2B5EF4-FFF2-40B4-BE49-F238E27FC236}">
                <a16:creationId xmlns:a16="http://schemas.microsoft.com/office/drawing/2014/main" id="{5B159DA0-FC12-52DB-2C40-31E99BD15EA0}"/>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624505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91E3-CED8-8C67-7FF0-8E342ED49F53}"/>
              </a:ext>
            </a:extLst>
          </p:cNvPr>
          <p:cNvSpPr>
            <a:spLocks noGrp="1"/>
          </p:cNvSpPr>
          <p:nvPr>
            <p:ph type="title"/>
          </p:nvPr>
        </p:nvSpPr>
        <p:spPr/>
        <p:txBody>
          <a:bodyPr/>
          <a:lstStyle/>
          <a:p>
            <a:r>
              <a:rPr lang="en-US" dirty="0"/>
              <a:t>Build</a:t>
            </a:r>
          </a:p>
        </p:txBody>
      </p:sp>
      <p:pic>
        <p:nvPicPr>
          <p:cNvPr id="6" name="Picture Placeholder 5">
            <a:extLst>
              <a:ext uri="{FF2B5EF4-FFF2-40B4-BE49-F238E27FC236}">
                <a16:creationId xmlns:a16="http://schemas.microsoft.com/office/drawing/2014/main" id="{37C85DCB-877E-D957-6D86-6C1359E3D7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4" r="7724"/>
          <a:stretch>
            <a:fillRect/>
          </a:stretch>
        </p:blipFill>
        <p:spPr/>
      </p:pic>
      <p:sp>
        <p:nvSpPr>
          <p:cNvPr id="4" name="Text Placeholder 3">
            <a:extLst>
              <a:ext uri="{FF2B5EF4-FFF2-40B4-BE49-F238E27FC236}">
                <a16:creationId xmlns:a16="http://schemas.microsoft.com/office/drawing/2014/main" id="{8D82318C-6FB9-1ED9-05AB-65BCE365B0B6}"/>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195728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345D-582C-41EF-8368-25AF3486FB66}"/>
              </a:ext>
            </a:extLst>
          </p:cNvPr>
          <p:cNvSpPr>
            <a:spLocks noGrp="1"/>
          </p:cNvSpPr>
          <p:nvPr>
            <p:ph type="title"/>
          </p:nvPr>
        </p:nvSpPr>
        <p:spPr/>
        <p:txBody>
          <a:bodyPr/>
          <a:lstStyle/>
          <a:p>
            <a:r>
              <a:rPr lang="en-US" dirty="0"/>
              <a:t>Code</a:t>
            </a:r>
          </a:p>
        </p:txBody>
      </p:sp>
      <p:pic>
        <p:nvPicPr>
          <p:cNvPr id="6" name="Picture Placeholder 5">
            <a:extLst>
              <a:ext uri="{FF2B5EF4-FFF2-40B4-BE49-F238E27FC236}">
                <a16:creationId xmlns:a16="http://schemas.microsoft.com/office/drawing/2014/main" id="{7DB32752-3EF3-BA13-DFA6-7A37908998A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39" r="3239"/>
          <a:stretch>
            <a:fillRect/>
          </a:stretch>
        </p:blipFill>
        <p:spPr/>
      </p:pic>
      <p:sp>
        <p:nvSpPr>
          <p:cNvPr id="4" name="Text Placeholder 3">
            <a:extLst>
              <a:ext uri="{FF2B5EF4-FFF2-40B4-BE49-F238E27FC236}">
                <a16:creationId xmlns:a16="http://schemas.microsoft.com/office/drawing/2014/main" id="{4997C8C8-2713-F704-FABF-3DEBAE13610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487103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C7A7-4300-9EF9-66E4-9C56EA22A57A}"/>
              </a:ext>
            </a:extLst>
          </p:cNvPr>
          <p:cNvSpPr>
            <a:spLocks noGrp="1"/>
          </p:cNvSpPr>
          <p:nvPr>
            <p:ph type="title"/>
          </p:nvPr>
        </p:nvSpPr>
        <p:spPr/>
        <p:txBody>
          <a:bodyPr/>
          <a:lstStyle/>
          <a:p>
            <a:r>
              <a:rPr lang="en-US" dirty="0"/>
              <a:t>Defect</a:t>
            </a:r>
          </a:p>
        </p:txBody>
      </p:sp>
      <p:pic>
        <p:nvPicPr>
          <p:cNvPr id="6" name="Picture Placeholder 5">
            <a:extLst>
              <a:ext uri="{FF2B5EF4-FFF2-40B4-BE49-F238E27FC236}">
                <a16:creationId xmlns:a16="http://schemas.microsoft.com/office/drawing/2014/main" id="{455AB4DA-09B3-352D-1DF4-E1F957CDBD6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3" r="7793"/>
          <a:stretch>
            <a:fillRect/>
          </a:stretch>
        </p:blipFill>
        <p:spPr/>
      </p:pic>
      <p:sp>
        <p:nvSpPr>
          <p:cNvPr id="4" name="Text Placeholder 3">
            <a:extLst>
              <a:ext uri="{FF2B5EF4-FFF2-40B4-BE49-F238E27FC236}">
                <a16:creationId xmlns:a16="http://schemas.microsoft.com/office/drawing/2014/main" id="{5A38600D-FC21-DEE8-8A37-8779D29C8EE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72381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732C-6988-AA28-C007-1F2EBCB4AAC8}"/>
              </a:ext>
            </a:extLst>
          </p:cNvPr>
          <p:cNvSpPr>
            <a:spLocks noGrp="1"/>
          </p:cNvSpPr>
          <p:nvPr>
            <p:ph type="title"/>
          </p:nvPr>
        </p:nvSpPr>
        <p:spPr/>
        <p:txBody>
          <a:bodyPr/>
          <a:lstStyle/>
          <a:p>
            <a:r>
              <a:rPr lang="en-US" dirty="0"/>
              <a:t>Design</a:t>
            </a:r>
          </a:p>
        </p:txBody>
      </p:sp>
      <p:pic>
        <p:nvPicPr>
          <p:cNvPr id="6" name="Picture Placeholder 5">
            <a:extLst>
              <a:ext uri="{FF2B5EF4-FFF2-40B4-BE49-F238E27FC236}">
                <a16:creationId xmlns:a16="http://schemas.microsoft.com/office/drawing/2014/main" id="{85178CA5-5D04-B024-6F0B-222B7E723A6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616" r="23616"/>
          <a:stretch>
            <a:fillRect/>
          </a:stretch>
        </p:blipFill>
        <p:spPr/>
      </p:pic>
      <p:sp>
        <p:nvSpPr>
          <p:cNvPr id="4" name="Text Placeholder 3">
            <a:extLst>
              <a:ext uri="{FF2B5EF4-FFF2-40B4-BE49-F238E27FC236}">
                <a16:creationId xmlns:a16="http://schemas.microsoft.com/office/drawing/2014/main" id="{2D756A38-00CB-2951-969C-F2B39518E648}"/>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941394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0349-A09A-2456-3F4D-A7DBE3C622C1}"/>
              </a:ext>
            </a:extLst>
          </p:cNvPr>
          <p:cNvSpPr>
            <a:spLocks noGrp="1"/>
          </p:cNvSpPr>
          <p:nvPr>
            <p:ph type="title"/>
          </p:nvPr>
        </p:nvSpPr>
        <p:spPr/>
        <p:txBody>
          <a:bodyPr/>
          <a:lstStyle/>
          <a:p>
            <a:r>
              <a:rPr lang="en-US" dirty="0"/>
              <a:t>Documentation</a:t>
            </a:r>
          </a:p>
        </p:txBody>
      </p:sp>
      <p:pic>
        <p:nvPicPr>
          <p:cNvPr id="6" name="Picture Placeholder 5">
            <a:extLst>
              <a:ext uri="{FF2B5EF4-FFF2-40B4-BE49-F238E27FC236}">
                <a16:creationId xmlns:a16="http://schemas.microsoft.com/office/drawing/2014/main" id="{75DD9DF5-FF52-B07E-17D0-AB164CDB11D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896" r="8896"/>
          <a:stretch>
            <a:fillRect/>
          </a:stretch>
        </p:blipFill>
        <p:spPr/>
      </p:pic>
      <p:sp>
        <p:nvSpPr>
          <p:cNvPr id="4" name="Text Placeholder 3">
            <a:extLst>
              <a:ext uri="{FF2B5EF4-FFF2-40B4-BE49-F238E27FC236}">
                <a16:creationId xmlns:a16="http://schemas.microsoft.com/office/drawing/2014/main" id="{820DDA53-13D0-22F7-6736-498E0193B6A2}"/>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471575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7CE4E-6225-E8A2-8131-2B4C33B1F82A}"/>
              </a:ext>
            </a:extLst>
          </p:cNvPr>
          <p:cNvSpPr>
            <a:spLocks noGrp="1"/>
          </p:cNvSpPr>
          <p:nvPr>
            <p:ph type="title"/>
          </p:nvPr>
        </p:nvSpPr>
        <p:spPr/>
        <p:txBody>
          <a:bodyPr/>
          <a:lstStyle/>
          <a:p>
            <a:r>
              <a:rPr lang="en-US" dirty="0"/>
              <a:t>Infrastructure</a:t>
            </a:r>
          </a:p>
        </p:txBody>
      </p:sp>
      <p:pic>
        <p:nvPicPr>
          <p:cNvPr id="6" name="Picture Placeholder 5">
            <a:extLst>
              <a:ext uri="{FF2B5EF4-FFF2-40B4-BE49-F238E27FC236}">
                <a16:creationId xmlns:a16="http://schemas.microsoft.com/office/drawing/2014/main" id="{EDDBD5C0-A451-062E-0117-A24743DF333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1" r="7811"/>
          <a:stretch>
            <a:fillRect/>
          </a:stretch>
        </p:blipFill>
        <p:spPr/>
      </p:pic>
      <p:sp>
        <p:nvSpPr>
          <p:cNvPr id="4" name="Text Placeholder 3">
            <a:extLst>
              <a:ext uri="{FF2B5EF4-FFF2-40B4-BE49-F238E27FC236}">
                <a16:creationId xmlns:a16="http://schemas.microsoft.com/office/drawing/2014/main" id="{DEF1600F-2C09-8BCD-E7D2-1470E2F89FC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976275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649F-9EC2-A1CE-E2B1-7AE8F1FAA84B}"/>
              </a:ext>
            </a:extLst>
          </p:cNvPr>
          <p:cNvSpPr>
            <a:spLocks noGrp="1"/>
          </p:cNvSpPr>
          <p:nvPr>
            <p:ph type="title"/>
          </p:nvPr>
        </p:nvSpPr>
        <p:spPr/>
        <p:txBody>
          <a:bodyPr/>
          <a:lstStyle/>
          <a:p>
            <a:r>
              <a:rPr lang="en-US" dirty="0"/>
              <a:t>People</a:t>
            </a:r>
          </a:p>
        </p:txBody>
      </p:sp>
      <p:pic>
        <p:nvPicPr>
          <p:cNvPr id="6" name="Picture Placeholder 5">
            <a:extLst>
              <a:ext uri="{FF2B5EF4-FFF2-40B4-BE49-F238E27FC236}">
                <a16:creationId xmlns:a16="http://schemas.microsoft.com/office/drawing/2014/main" id="{C42CD029-2AFE-80FB-4F28-9A1A6CD599D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54" r="7854"/>
          <a:stretch>
            <a:fillRect/>
          </a:stretch>
        </p:blipFill>
        <p:spPr/>
      </p:pic>
      <p:sp>
        <p:nvSpPr>
          <p:cNvPr id="4" name="Text Placeholder 3">
            <a:extLst>
              <a:ext uri="{FF2B5EF4-FFF2-40B4-BE49-F238E27FC236}">
                <a16:creationId xmlns:a16="http://schemas.microsoft.com/office/drawing/2014/main" id="{AAD87247-A5CC-899F-CFD0-692111B9042B}"/>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8974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AA6465-94AE-D896-4391-F2DA8057FE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904AE88E-ACDF-B4A5-9A68-7199C12BE193}"/>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94255F7A-266C-F018-5D5C-B0810FDAA241}"/>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3714526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0161-A98A-67D3-E192-1C5DAF6846DF}"/>
              </a:ext>
            </a:extLst>
          </p:cNvPr>
          <p:cNvSpPr>
            <a:spLocks noGrp="1"/>
          </p:cNvSpPr>
          <p:nvPr>
            <p:ph type="title"/>
          </p:nvPr>
        </p:nvSpPr>
        <p:spPr/>
        <p:txBody>
          <a:bodyPr/>
          <a:lstStyle/>
          <a:p>
            <a:r>
              <a:rPr lang="en-US" dirty="0"/>
              <a:t>Process</a:t>
            </a:r>
          </a:p>
        </p:txBody>
      </p:sp>
      <p:pic>
        <p:nvPicPr>
          <p:cNvPr id="6" name="Picture Placeholder 5">
            <a:extLst>
              <a:ext uri="{FF2B5EF4-FFF2-40B4-BE49-F238E27FC236}">
                <a16:creationId xmlns:a16="http://schemas.microsoft.com/office/drawing/2014/main" id="{48DCD69C-68B0-7D97-0D07-5F50D6928AD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438" r="14438"/>
          <a:stretch>
            <a:fillRect/>
          </a:stretch>
        </p:blipFill>
        <p:spPr/>
      </p:pic>
      <p:sp>
        <p:nvSpPr>
          <p:cNvPr id="4" name="Text Placeholder 3">
            <a:extLst>
              <a:ext uri="{FF2B5EF4-FFF2-40B4-BE49-F238E27FC236}">
                <a16:creationId xmlns:a16="http://schemas.microsoft.com/office/drawing/2014/main" id="{3AE9313E-CA21-1901-CCBA-444F37E9B993}"/>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652304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26C37-4A2E-4B20-678B-FCCDC8A9A90A}"/>
              </a:ext>
            </a:extLst>
          </p:cNvPr>
          <p:cNvSpPr>
            <a:spLocks noGrp="1"/>
          </p:cNvSpPr>
          <p:nvPr>
            <p:ph type="title"/>
          </p:nvPr>
        </p:nvSpPr>
        <p:spPr/>
        <p:txBody>
          <a:bodyPr/>
          <a:lstStyle/>
          <a:p>
            <a:r>
              <a:rPr lang="en-US" dirty="0"/>
              <a:t>Requirement</a:t>
            </a:r>
          </a:p>
        </p:txBody>
      </p:sp>
      <p:pic>
        <p:nvPicPr>
          <p:cNvPr id="6" name="Picture Placeholder 5">
            <a:extLst>
              <a:ext uri="{FF2B5EF4-FFF2-40B4-BE49-F238E27FC236}">
                <a16:creationId xmlns:a16="http://schemas.microsoft.com/office/drawing/2014/main" id="{DD564B6F-B3DC-2BA1-831B-48E5DB1D3B8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07B8E4A-2205-D08F-9D2F-30EA286D573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553183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0896C-CE23-B7CA-0125-B07C4B6C35B3}"/>
              </a:ext>
            </a:extLst>
          </p:cNvPr>
          <p:cNvSpPr>
            <a:spLocks noGrp="1"/>
          </p:cNvSpPr>
          <p:nvPr>
            <p:ph type="title"/>
          </p:nvPr>
        </p:nvSpPr>
        <p:spPr/>
        <p:txBody>
          <a:bodyPr/>
          <a:lstStyle/>
          <a:p>
            <a:r>
              <a:rPr lang="en-US" dirty="0"/>
              <a:t>Service</a:t>
            </a:r>
          </a:p>
        </p:txBody>
      </p:sp>
      <p:pic>
        <p:nvPicPr>
          <p:cNvPr id="6" name="Picture Placeholder 5">
            <a:extLst>
              <a:ext uri="{FF2B5EF4-FFF2-40B4-BE49-F238E27FC236}">
                <a16:creationId xmlns:a16="http://schemas.microsoft.com/office/drawing/2014/main" id="{EF4C3258-29F2-AE73-2F72-5CB0CC89AD8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9" r="7789"/>
          <a:stretch>
            <a:fillRect/>
          </a:stretch>
        </p:blipFill>
        <p:spPr/>
      </p:pic>
      <p:sp>
        <p:nvSpPr>
          <p:cNvPr id="4" name="Text Placeholder 3">
            <a:extLst>
              <a:ext uri="{FF2B5EF4-FFF2-40B4-BE49-F238E27FC236}">
                <a16:creationId xmlns:a16="http://schemas.microsoft.com/office/drawing/2014/main" id="{219B654E-24D8-5186-2F74-A3E1E6C05B78}"/>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03427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7B8B-FC13-923F-35EB-48E96049E1DE}"/>
              </a:ext>
            </a:extLst>
          </p:cNvPr>
          <p:cNvSpPr>
            <a:spLocks noGrp="1"/>
          </p:cNvSpPr>
          <p:nvPr>
            <p:ph type="title"/>
          </p:nvPr>
        </p:nvSpPr>
        <p:spPr/>
        <p:txBody>
          <a:bodyPr/>
          <a:lstStyle/>
          <a:p>
            <a:r>
              <a:rPr lang="en-US" dirty="0"/>
              <a:t>Test Automation</a:t>
            </a:r>
          </a:p>
        </p:txBody>
      </p:sp>
      <p:pic>
        <p:nvPicPr>
          <p:cNvPr id="6" name="Picture Placeholder 5">
            <a:extLst>
              <a:ext uri="{FF2B5EF4-FFF2-40B4-BE49-F238E27FC236}">
                <a16:creationId xmlns:a16="http://schemas.microsoft.com/office/drawing/2014/main" id="{6A6DE565-9C20-C2F9-535F-5A3BEB002B8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4" r="7744"/>
          <a:stretch>
            <a:fillRect/>
          </a:stretch>
        </p:blipFill>
        <p:spPr/>
      </p:pic>
      <p:sp>
        <p:nvSpPr>
          <p:cNvPr id="4" name="Text Placeholder 3">
            <a:extLst>
              <a:ext uri="{FF2B5EF4-FFF2-40B4-BE49-F238E27FC236}">
                <a16:creationId xmlns:a16="http://schemas.microsoft.com/office/drawing/2014/main" id="{D1169BD1-A328-B6E2-49E7-D38594CEA01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8927467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F232-4848-D138-2B5E-99116A5C748B}"/>
              </a:ext>
            </a:extLst>
          </p:cNvPr>
          <p:cNvSpPr>
            <a:spLocks noGrp="1"/>
          </p:cNvSpPr>
          <p:nvPr>
            <p:ph type="title"/>
          </p:nvPr>
        </p:nvSpPr>
        <p:spPr/>
        <p:txBody>
          <a:bodyPr/>
          <a:lstStyle/>
          <a:p>
            <a:r>
              <a:rPr lang="en-US" dirty="0"/>
              <a:t>Test</a:t>
            </a:r>
          </a:p>
        </p:txBody>
      </p:sp>
      <p:pic>
        <p:nvPicPr>
          <p:cNvPr id="6" name="Picture Placeholder 5">
            <a:extLst>
              <a:ext uri="{FF2B5EF4-FFF2-40B4-BE49-F238E27FC236}">
                <a16:creationId xmlns:a16="http://schemas.microsoft.com/office/drawing/2014/main" id="{8D517579-53AA-0F69-514A-4F243A9A22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50D95DC9-1693-9D46-3B4D-C9603093830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2405700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4C6C-34F2-563E-F161-1B80FD829945}"/>
              </a:ext>
            </a:extLst>
          </p:cNvPr>
          <p:cNvSpPr>
            <a:spLocks noGrp="1"/>
          </p:cNvSpPr>
          <p:nvPr>
            <p:ph type="title"/>
          </p:nvPr>
        </p:nvSpPr>
        <p:spPr/>
        <p:txBody>
          <a:bodyPr/>
          <a:lstStyle/>
          <a:p>
            <a:r>
              <a:rPr lang="en-US" dirty="0"/>
              <a:t>Types of Technical Debt</a:t>
            </a:r>
          </a:p>
        </p:txBody>
      </p:sp>
      <p:sp>
        <p:nvSpPr>
          <p:cNvPr id="3" name="Content Placeholder 2">
            <a:extLst>
              <a:ext uri="{FF2B5EF4-FFF2-40B4-BE49-F238E27FC236}">
                <a16:creationId xmlns:a16="http://schemas.microsoft.com/office/drawing/2014/main" id="{E3D3A8FF-6FE2-0128-8DF8-6A40E619B0D8}"/>
              </a:ext>
            </a:extLst>
          </p:cNvPr>
          <p:cNvSpPr>
            <a:spLocks noGrp="1"/>
          </p:cNvSpPr>
          <p:nvPr>
            <p:ph idx="1"/>
          </p:nvPr>
        </p:nvSpPr>
        <p:spPr/>
        <p:txBody>
          <a:bodyPr numCol="2">
            <a:normAutofit/>
          </a:bodyPr>
          <a:lstStyle/>
          <a:p>
            <a:r>
              <a:rPr lang="en-US" dirty="0"/>
              <a:t>Architecture</a:t>
            </a:r>
          </a:p>
          <a:p>
            <a:r>
              <a:rPr lang="en-US" dirty="0"/>
              <a:t>Build</a:t>
            </a:r>
          </a:p>
          <a:p>
            <a:r>
              <a:rPr lang="en-US" dirty="0"/>
              <a:t>Code</a:t>
            </a:r>
          </a:p>
          <a:p>
            <a:r>
              <a:rPr lang="en-US" dirty="0"/>
              <a:t>Defect</a:t>
            </a:r>
          </a:p>
          <a:p>
            <a:r>
              <a:rPr lang="en-US" dirty="0"/>
              <a:t>Design</a:t>
            </a:r>
          </a:p>
          <a:p>
            <a:r>
              <a:rPr lang="en-US" dirty="0"/>
              <a:t>Documentation</a:t>
            </a:r>
          </a:p>
          <a:p>
            <a:r>
              <a:rPr lang="en-US" dirty="0"/>
              <a:t>Infrastructure</a:t>
            </a:r>
          </a:p>
          <a:p>
            <a:r>
              <a:rPr lang="en-US" dirty="0"/>
              <a:t>Process</a:t>
            </a:r>
          </a:p>
          <a:p>
            <a:r>
              <a:rPr lang="en-US" dirty="0"/>
              <a:t>Requirement</a:t>
            </a:r>
          </a:p>
          <a:p>
            <a:r>
              <a:rPr lang="en-US" dirty="0"/>
              <a:t>Service</a:t>
            </a:r>
          </a:p>
          <a:p>
            <a:r>
              <a:rPr lang="en-US" dirty="0"/>
              <a:t>Test Automation</a:t>
            </a:r>
          </a:p>
          <a:p>
            <a:r>
              <a:rPr lang="en-US" dirty="0"/>
              <a:t>Test</a:t>
            </a:r>
          </a:p>
        </p:txBody>
      </p:sp>
    </p:spTree>
    <p:extLst>
      <p:ext uri="{BB962C8B-B14F-4D97-AF65-F5344CB8AC3E}">
        <p14:creationId xmlns:p14="http://schemas.microsoft.com/office/powerpoint/2010/main" val="19281679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1382-7EB7-ECBE-9019-BA7143A4515B}"/>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2B6FD1A1-A1AB-D282-0438-2BE4596D5C5C}"/>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074060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7291343" y="1773604"/>
            <a:ext cx="2592376"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18378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5671032" y="1773604"/>
            <a:ext cx="5833007"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3193088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5579153" y="1773604"/>
            <a:ext cx="6016775"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2068351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61C8CF-4182-0E1A-F493-668B254C7D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4878F8D4-88B1-AFF7-D11A-85DBBEB489DD}"/>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E80D9EF1-4562-F9E8-050F-17268A1B94E9}"/>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380354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6356868" y="1773604"/>
            <a:ext cx="4461350"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Refactoring</a:t>
            </a:r>
          </a:p>
        </p:txBody>
      </p:sp>
    </p:spTree>
    <p:extLst>
      <p:ext uri="{BB962C8B-B14F-4D97-AF65-F5344CB8AC3E}">
        <p14:creationId xmlns:p14="http://schemas.microsoft.com/office/powerpoint/2010/main" val="1615904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6307080" y="1773604"/>
            <a:ext cx="4560929"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36606521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6722003" y="1773604"/>
            <a:ext cx="3731086"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39490917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261721" y="3989482"/>
            <a:ext cx="1166857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Have other teams built similar solutions?</a:t>
            </a:r>
          </a:p>
        </p:txBody>
      </p:sp>
    </p:spTree>
    <p:extLst>
      <p:ext uri="{BB962C8B-B14F-4D97-AF65-F5344CB8AC3E}">
        <p14:creationId xmlns:p14="http://schemas.microsoft.com/office/powerpoint/2010/main" val="834446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293759" y="3989482"/>
            <a:ext cx="116045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there inconsistent user experiences?</a:t>
            </a:r>
          </a:p>
        </p:txBody>
      </p:sp>
    </p:spTree>
    <p:extLst>
      <p:ext uri="{BB962C8B-B14F-4D97-AF65-F5344CB8AC3E}">
        <p14:creationId xmlns:p14="http://schemas.microsoft.com/office/powerpoint/2010/main" val="16437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1016619" y="3922575"/>
            <a:ext cx="10158762"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solutions using the same reusable frameworks?</a:t>
            </a:r>
          </a:p>
        </p:txBody>
      </p:sp>
    </p:spTree>
    <p:extLst>
      <p:ext uri="{BB962C8B-B14F-4D97-AF65-F5344CB8AC3E}">
        <p14:creationId xmlns:p14="http://schemas.microsoft.com/office/powerpoint/2010/main" val="27596491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1180998" y="3989482"/>
            <a:ext cx="98300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best practices being followed?</a:t>
            </a:r>
          </a:p>
        </p:txBody>
      </p:sp>
    </p:spTree>
    <p:extLst>
      <p:ext uri="{BB962C8B-B14F-4D97-AF65-F5344CB8AC3E}">
        <p14:creationId xmlns:p14="http://schemas.microsoft.com/office/powerpoint/2010/main" val="9255676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1263209" y="3989482"/>
            <a:ext cx="966565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deployments taking too long?</a:t>
            </a:r>
          </a:p>
        </p:txBody>
      </p:sp>
    </p:spTree>
    <p:extLst>
      <p:ext uri="{BB962C8B-B14F-4D97-AF65-F5344CB8AC3E}">
        <p14:creationId xmlns:p14="http://schemas.microsoft.com/office/powerpoint/2010/main" val="14902343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1016619" y="3922575"/>
            <a:ext cx="10158762"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limits being exceeded, or are users seeing errors?</a:t>
            </a:r>
          </a:p>
        </p:txBody>
      </p:sp>
    </p:spTree>
    <p:extLst>
      <p:ext uri="{BB962C8B-B14F-4D97-AF65-F5344CB8AC3E}">
        <p14:creationId xmlns:p14="http://schemas.microsoft.com/office/powerpoint/2010/main" val="4173667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4E22D374-EB4E-0FCF-5C0E-093AC0BD9033}"/>
              </a:ext>
            </a:extLst>
          </p:cNvPr>
          <p:cNvSpPr/>
          <p:nvPr/>
        </p:nvSpPr>
        <p:spPr>
          <a:xfrm>
            <a:off x="4012019" y="372139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Business Misalignment</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Tree>
    <p:extLst>
      <p:ext uri="{BB962C8B-B14F-4D97-AF65-F5344CB8AC3E}">
        <p14:creationId xmlns:p14="http://schemas.microsoft.com/office/powerpoint/2010/main" val="413105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F22430-39B8-D004-6D99-D60BE75181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8BE609F4-22B5-0CE3-C9F5-FD1199754673}"/>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B489C25C-19A8-D1A0-AB09-4F74024F9B0C}"/>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903666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50E9-1628-B815-BCB7-EFF881F4BA15}"/>
              </a:ext>
            </a:extLst>
          </p:cNvPr>
          <p:cNvSpPr>
            <a:spLocks noGrp="1"/>
          </p:cNvSpPr>
          <p:nvPr>
            <p:ph type="title"/>
          </p:nvPr>
        </p:nvSpPr>
        <p:spPr/>
        <p:txBody>
          <a:bodyPr/>
          <a:lstStyle/>
          <a:p>
            <a:r>
              <a:rPr lang="en-US" dirty="0"/>
              <a:t>Opportunities to Identify Technical Debt</a:t>
            </a:r>
          </a:p>
        </p:txBody>
      </p:sp>
      <p:sp>
        <p:nvSpPr>
          <p:cNvPr id="3" name="Text Placeholder 2">
            <a:extLst>
              <a:ext uri="{FF2B5EF4-FFF2-40B4-BE49-F238E27FC236}">
                <a16:creationId xmlns:a16="http://schemas.microsoft.com/office/drawing/2014/main" id="{72314FFB-C75D-0529-BC76-04B4CB8B134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3051310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4745-12BC-310C-E428-274B58DE0C7A}"/>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AD97029B-2B0C-FE16-3AD3-5AB19DC7E25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B402A9A0-6FC1-B17E-50C9-1247F375B43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6502245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00C80-5239-055E-6B43-4454090FAFE4}"/>
              </a:ext>
            </a:extLst>
          </p:cNvPr>
          <p:cNvSpPr txBox="1"/>
          <p:nvPr/>
        </p:nvSpPr>
        <p:spPr>
          <a:xfrm>
            <a:off x="2938725" y="356298"/>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3" name="TextBox 2">
            <a:extLst>
              <a:ext uri="{FF2B5EF4-FFF2-40B4-BE49-F238E27FC236}">
                <a16:creationId xmlns:a16="http://schemas.microsoft.com/office/drawing/2014/main" id="{81C939B9-085D-AE32-2DD7-D7C2016FDBB1}"/>
              </a:ext>
            </a:extLst>
          </p:cNvPr>
          <p:cNvSpPr txBox="1"/>
          <p:nvPr/>
        </p:nvSpPr>
        <p:spPr>
          <a:xfrm>
            <a:off x="2281782"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4" name="TextBox 3">
            <a:extLst>
              <a:ext uri="{FF2B5EF4-FFF2-40B4-BE49-F238E27FC236}">
                <a16:creationId xmlns:a16="http://schemas.microsoft.com/office/drawing/2014/main" id="{6071D889-4FD2-7E5C-FE99-A57FFC71415B}"/>
              </a:ext>
            </a:extLst>
          </p:cNvPr>
          <p:cNvSpPr txBox="1"/>
          <p:nvPr/>
        </p:nvSpPr>
        <p:spPr>
          <a:xfrm>
            <a:off x="2281782"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5" name="TextBox 4">
            <a:extLst>
              <a:ext uri="{FF2B5EF4-FFF2-40B4-BE49-F238E27FC236}">
                <a16:creationId xmlns:a16="http://schemas.microsoft.com/office/drawing/2014/main" id="{9EBD98ED-9C3D-5B88-90F4-316D1612A1B2}"/>
              </a:ext>
            </a:extLst>
          </p:cNvPr>
          <p:cNvSpPr txBox="1"/>
          <p:nvPr/>
        </p:nvSpPr>
        <p:spPr>
          <a:xfrm>
            <a:off x="2239166"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6" name="TextBox 5">
            <a:extLst>
              <a:ext uri="{FF2B5EF4-FFF2-40B4-BE49-F238E27FC236}">
                <a16:creationId xmlns:a16="http://schemas.microsoft.com/office/drawing/2014/main" id="{F5C476C7-8DB0-5457-AAB0-142E87F4755C}"/>
              </a:ext>
            </a:extLst>
          </p:cNvPr>
          <p:cNvSpPr txBox="1"/>
          <p:nvPr/>
        </p:nvSpPr>
        <p:spPr>
          <a:xfrm>
            <a:off x="2281782"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49760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3"/>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5"/>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6"/>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CE1D-B154-2F71-C131-B40F52E89912}"/>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942A8B32-A4AA-4275-4CA7-E16FB8758E8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34" r="7734"/>
          <a:stretch/>
        </p:blipFill>
        <p:spPr/>
      </p:pic>
      <p:sp>
        <p:nvSpPr>
          <p:cNvPr id="4" name="Text Placeholder 3">
            <a:extLst>
              <a:ext uri="{FF2B5EF4-FFF2-40B4-BE49-F238E27FC236}">
                <a16:creationId xmlns:a16="http://schemas.microsoft.com/office/drawing/2014/main" id="{AFBE56A5-6FE7-241F-1633-271C7BD41D7C}"/>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89756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A04DB-C891-EC44-7687-49C6C15BFEF7}"/>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94B87727-D983-B275-50FC-AC4652AE94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720" r="4720"/>
          <a:stretch/>
        </p:blipFill>
        <p:spPr/>
      </p:pic>
      <p:sp>
        <p:nvSpPr>
          <p:cNvPr id="4" name="Text Placeholder 3">
            <a:extLst>
              <a:ext uri="{FF2B5EF4-FFF2-40B4-BE49-F238E27FC236}">
                <a16:creationId xmlns:a16="http://schemas.microsoft.com/office/drawing/2014/main" id="{C5EB354F-755B-2CFB-6D20-FCE6BEAD08BF}"/>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436561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30D-4E1A-1B51-325C-FEA95714C404}"/>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A27FACDD-9F14-4472-B101-B689F58399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4106" b="14106"/>
          <a:stretch>
            <a:fillRect/>
          </a:stretch>
        </p:blipFill>
        <p:spPr/>
      </p:pic>
      <p:sp>
        <p:nvSpPr>
          <p:cNvPr id="4" name="Text Placeholder 3">
            <a:extLst>
              <a:ext uri="{FF2B5EF4-FFF2-40B4-BE49-F238E27FC236}">
                <a16:creationId xmlns:a16="http://schemas.microsoft.com/office/drawing/2014/main" id="{CBDAE5FD-642E-ED36-A3E1-C5E520DD0123}"/>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912276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CD28-639B-5CDF-AC67-5EDE05727841}"/>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AA003A7C-D10D-CC6C-6BF2-D7178C63E1A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4499C712-C675-977E-0064-626B86B2CB3F}"/>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282484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C640-10E5-153E-1E04-986CF62476B2}"/>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827A2EF1-C037-E90E-0023-680ECA23E4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A5CFABE-4F42-F4F0-3421-6489FD233FF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9024145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BDB04-6495-E97F-01B4-E0DA838385CE}"/>
              </a:ext>
            </a:extLst>
          </p:cNvPr>
          <p:cNvSpPr>
            <a:spLocks noGrp="1"/>
          </p:cNvSpPr>
          <p:nvPr>
            <p:ph type="title"/>
          </p:nvPr>
        </p:nvSpPr>
        <p:spPr/>
        <p:txBody>
          <a:bodyPr/>
          <a:lstStyle/>
          <a:p>
            <a:r>
              <a:rPr lang="en-US" dirty="0"/>
              <a:t>Often hidden in plain sight</a:t>
            </a:r>
          </a:p>
        </p:txBody>
      </p:sp>
      <p:pic>
        <p:nvPicPr>
          <p:cNvPr id="6" name="Picture Placeholder 5">
            <a:extLst>
              <a:ext uri="{FF2B5EF4-FFF2-40B4-BE49-F238E27FC236}">
                <a16:creationId xmlns:a16="http://schemas.microsoft.com/office/drawing/2014/main" id="{A6374D95-D45F-55B2-21F5-7998952D7D5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956" r="7956"/>
          <a:stretch>
            <a:fillRect/>
          </a:stretch>
        </p:blipFill>
        <p:spPr/>
      </p:pic>
      <p:sp>
        <p:nvSpPr>
          <p:cNvPr id="4" name="Text Placeholder 3">
            <a:extLst>
              <a:ext uri="{FF2B5EF4-FFF2-40B4-BE49-F238E27FC236}">
                <a16:creationId xmlns:a16="http://schemas.microsoft.com/office/drawing/2014/main" id="{4F8064C9-56F2-A8F5-93A9-45E21A96C52F}"/>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0666024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39CC-2218-719A-1A93-A6200831EC16}"/>
              </a:ext>
            </a:extLst>
          </p:cNvPr>
          <p:cNvSpPr>
            <a:spLocks noGrp="1"/>
          </p:cNvSpPr>
          <p:nvPr>
            <p:ph type="title"/>
          </p:nvPr>
        </p:nvSpPr>
        <p:spPr/>
        <p:txBody>
          <a:bodyPr/>
          <a:lstStyle/>
          <a:p>
            <a:r>
              <a:rPr lang="en-US" dirty="0"/>
              <a:t>Recoding Technical Debt</a:t>
            </a:r>
          </a:p>
        </p:txBody>
      </p:sp>
      <p:sp>
        <p:nvSpPr>
          <p:cNvPr id="3" name="Text Placeholder 2">
            <a:extLst>
              <a:ext uri="{FF2B5EF4-FFF2-40B4-BE49-F238E27FC236}">
                <a16:creationId xmlns:a16="http://schemas.microsoft.com/office/drawing/2014/main" id="{2EAE3DBA-6A97-DA4F-BAB5-F1B0CC5EE70C}"/>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233789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4361</Words>
  <Application>Microsoft Office PowerPoint</Application>
  <PresentationFormat>Widescreen</PresentationFormat>
  <Paragraphs>754</Paragraphs>
  <Slides>127</Slides>
  <Notes>82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127</vt:i4>
      </vt:variant>
    </vt:vector>
  </HeadingPairs>
  <TitlesOfParts>
    <vt:vector size="133" baseType="lpstr">
      <vt:lpstr>Arial</vt:lpstr>
      <vt:lpstr>Calibri</vt:lpstr>
      <vt:lpstr>Edwardian Script ITC</vt:lpstr>
      <vt:lpstr>Kamerik205 8</vt:lpstr>
      <vt:lpstr>Office Theme</vt:lpstr>
      <vt:lpstr>Blank</vt:lpstr>
      <vt:lpstr>PowerPoint Presentation</vt:lpstr>
      <vt:lpstr>PowerPoint Presentation</vt:lpstr>
      <vt:lpstr>Agenda</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Types of Technical Debt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Opportunities to Identify Technical Debt</vt:lpstr>
      <vt:lpstr>Coding</vt:lpstr>
      <vt:lpstr>PowerPoint Presentation</vt:lpstr>
      <vt:lpstr>Code Reviews</vt:lpstr>
      <vt:lpstr>Code Analysis Tools</vt:lpstr>
      <vt:lpstr>Pull Requests</vt:lpstr>
      <vt:lpstr>Stand Up</vt:lpstr>
      <vt:lpstr>Sprint Review</vt:lpstr>
      <vt:lpstr>Often hidden in plain sight</vt:lpstr>
      <vt:lpstr>Recoding Technical Debt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5</cp:revision>
  <dcterms:created xsi:type="dcterms:W3CDTF">2023-02-18T03:23:18Z</dcterms:created>
  <dcterms:modified xsi:type="dcterms:W3CDTF">2023-02-18T05:25:52Z</dcterms:modified>
</cp:coreProperties>
</file>